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heme/themeOverride2.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266" r:id="rId2"/>
    <p:sldId id="293" r:id="rId3"/>
    <p:sldId id="294" r:id="rId4"/>
    <p:sldId id="298" r:id="rId5"/>
    <p:sldId id="291" r:id="rId6"/>
    <p:sldId id="295" r:id="rId7"/>
    <p:sldId id="296" r:id="rId8"/>
    <p:sldId id="297" r:id="rId9"/>
    <p:sldId id="299" r:id="rId10"/>
    <p:sldId id="300" r:id="rId11"/>
    <p:sldId id="301" r:id="rId12"/>
    <p:sldId id="292" r:id="rId13"/>
    <p:sldId id="285" r:id="rId14"/>
    <p:sldId id="287" r:id="rId15"/>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UOS Stephenson" pitchFamily="18" charset="0"/>
        <a:ea typeface="+mn-ea"/>
        <a:cs typeface="+mn-cs"/>
      </a:defRPr>
    </a:lvl1pPr>
    <a:lvl2pPr marL="457200" algn="l" rtl="0" fontAlgn="base">
      <a:spcBef>
        <a:spcPct val="0"/>
      </a:spcBef>
      <a:spcAft>
        <a:spcPct val="0"/>
      </a:spcAft>
      <a:defRPr sz="2400" kern="1200">
        <a:solidFill>
          <a:schemeClr val="tx1"/>
        </a:solidFill>
        <a:latin typeface="TUOS Stephenson" pitchFamily="18" charset="0"/>
        <a:ea typeface="+mn-ea"/>
        <a:cs typeface="+mn-cs"/>
      </a:defRPr>
    </a:lvl2pPr>
    <a:lvl3pPr marL="914400" algn="l" rtl="0" fontAlgn="base">
      <a:spcBef>
        <a:spcPct val="0"/>
      </a:spcBef>
      <a:spcAft>
        <a:spcPct val="0"/>
      </a:spcAft>
      <a:defRPr sz="2400" kern="1200">
        <a:solidFill>
          <a:schemeClr val="tx1"/>
        </a:solidFill>
        <a:latin typeface="TUOS Stephenson" pitchFamily="18" charset="0"/>
        <a:ea typeface="+mn-ea"/>
        <a:cs typeface="+mn-cs"/>
      </a:defRPr>
    </a:lvl3pPr>
    <a:lvl4pPr marL="1371600" algn="l" rtl="0" fontAlgn="base">
      <a:spcBef>
        <a:spcPct val="0"/>
      </a:spcBef>
      <a:spcAft>
        <a:spcPct val="0"/>
      </a:spcAft>
      <a:defRPr sz="2400" kern="1200">
        <a:solidFill>
          <a:schemeClr val="tx1"/>
        </a:solidFill>
        <a:latin typeface="TUOS Stephenson" pitchFamily="18" charset="0"/>
        <a:ea typeface="+mn-ea"/>
        <a:cs typeface="+mn-cs"/>
      </a:defRPr>
    </a:lvl4pPr>
    <a:lvl5pPr marL="1828800" algn="l" rtl="0" fontAlgn="base">
      <a:spcBef>
        <a:spcPct val="0"/>
      </a:spcBef>
      <a:spcAft>
        <a:spcPct val="0"/>
      </a:spcAft>
      <a:defRPr sz="2400" kern="1200">
        <a:solidFill>
          <a:schemeClr val="tx1"/>
        </a:solidFill>
        <a:latin typeface="TUOS Stephenson" pitchFamily="18" charset="0"/>
        <a:ea typeface="+mn-ea"/>
        <a:cs typeface="+mn-cs"/>
      </a:defRPr>
    </a:lvl5pPr>
    <a:lvl6pPr marL="2286000" algn="l" defTabSz="914400" rtl="0" eaLnBrk="1" latinLnBrk="0" hangingPunct="1">
      <a:defRPr sz="2400" kern="1200">
        <a:solidFill>
          <a:schemeClr val="tx1"/>
        </a:solidFill>
        <a:latin typeface="TUOS Stephenson" pitchFamily="18" charset="0"/>
        <a:ea typeface="+mn-ea"/>
        <a:cs typeface="+mn-cs"/>
      </a:defRPr>
    </a:lvl6pPr>
    <a:lvl7pPr marL="2743200" algn="l" defTabSz="914400" rtl="0" eaLnBrk="1" latinLnBrk="0" hangingPunct="1">
      <a:defRPr sz="2400" kern="1200">
        <a:solidFill>
          <a:schemeClr val="tx1"/>
        </a:solidFill>
        <a:latin typeface="TUOS Stephenson" pitchFamily="18" charset="0"/>
        <a:ea typeface="+mn-ea"/>
        <a:cs typeface="+mn-cs"/>
      </a:defRPr>
    </a:lvl7pPr>
    <a:lvl8pPr marL="3200400" algn="l" defTabSz="914400" rtl="0" eaLnBrk="1" latinLnBrk="0" hangingPunct="1">
      <a:defRPr sz="2400" kern="1200">
        <a:solidFill>
          <a:schemeClr val="tx1"/>
        </a:solidFill>
        <a:latin typeface="TUOS Stephenson" pitchFamily="18" charset="0"/>
        <a:ea typeface="+mn-ea"/>
        <a:cs typeface="+mn-cs"/>
      </a:defRPr>
    </a:lvl8pPr>
    <a:lvl9pPr marL="3657600" algn="l" defTabSz="914400" rtl="0" eaLnBrk="1" latinLnBrk="0" hangingPunct="1">
      <a:defRPr sz="2400" kern="1200">
        <a:solidFill>
          <a:schemeClr val="tx1"/>
        </a:solidFill>
        <a:latin typeface="TUOS Stephenso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ian" initials="L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A196F"/>
    <a:srgbClr val="000000"/>
    <a:srgbClr val="336699"/>
    <a:srgbClr val="0099FF"/>
    <a:srgbClr val="02FF00"/>
    <a:srgbClr val="00FF00"/>
    <a:srgbClr val="0099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87435" autoAdjust="0"/>
  </p:normalViewPr>
  <p:slideViewPr>
    <p:cSldViewPr>
      <p:cViewPr>
        <p:scale>
          <a:sx n="108" d="100"/>
          <a:sy n="108" d="100"/>
        </p:scale>
        <p:origin x="-1704" y="-66"/>
      </p:cViewPr>
      <p:guideLst>
        <p:guide orient="horz" pos="2160"/>
        <p:guide pos="2880"/>
      </p:guideLst>
    </p:cSldViewPr>
  </p:slideViewPr>
  <p:outlineViewPr>
    <p:cViewPr>
      <p:scale>
        <a:sx n="33" d="100"/>
        <a:sy n="33" d="100"/>
      </p:scale>
      <p:origin x="0" y="7596"/>
    </p:cViewPr>
  </p:outlineViewPr>
  <p:notesTextViewPr>
    <p:cViewPr>
      <p:scale>
        <a:sx n="100" d="100"/>
        <a:sy n="100" d="100"/>
      </p:scale>
      <p:origin x="0" y="0"/>
    </p:cViewPr>
  </p:notesTextViewPr>
  <p:sorterViewPr>
    <p:cViewPr>
      <p:scale>
        <a:sx n="66" d="100"/>
        <a:sy n="66" d="100"/>
      </p:scale>
      <p:origin x="0" y="-6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UOS Stephenson" pitchFamily="-128" charset="0"/>
              </a:defRPr>
            </a:lvl1pPr>
          </a:lstStyle>
          <a:p>
            <a:pPr>
              <a:defRPr/>
            </a:pPr>
            <a:endParaRPr lang="en-GB" dirty="0"/>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UOS Stephenson" pitchFamily="-128" charset="0"/>
              </a:defRPr>
            </a:lvl1pPr>
          </a:lstStyle>
          <a:p>
            <a:pPr>
              <a:defRPr/>
            </a:pPr>
            <a:endParaRPr lang="en-GB" dirty="0"/>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UOS Stephenson" pitchFamily="-128" charset="0"/>
              </a:defRPr>
            </a:lvl1pPr>
          </a:lstStyle>
          <a:p>
            <a:pPr>
              <a:defRPr/>
            </a:pPr>
            <a:endParaRPr lang="en-GB" dirty="0"/>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UOS Stephenson" pitchFamily="-128" charset="0"/>
              </a:defRPr>
            </a:lvl1pPr>
          </a:lstStyle>
          <a:p>
            <a:pPr>
              <a:defRPr/>
            </a:pPr>
            <a:fld id="{5710ED4F-1302-48BE-9CC2-5363D7F764AB}" type="slidenum">
              <a:rPr lang="en-GB"/>
              <a:pPr>
                <a:defRPr/>
              </a:pPr>
              <a:t>‹#›</a:t>
            </a:fld>
            <a:endParaRPr lang="en-GB" dirty="0"/>
          </a:p>
        </p:txBody>
      </p:sp>
    </p:spTree>
    <p:extLst>
      <p:ext uri="{BB962C8B-B14F-4D97-AF65-F5344CB8AC3E}">
        <p14:creationId xmlns:p14="http://schemas.microsoft.com/office/powerpoint/2010/main" val="1001840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UOS Stephenson" pitchFamily="-128" charset="0"/>
              </a:defRPr>
            </a:lvl1pPr>
          </a:lstStyle>
          <a:p>
            <a:pPr>
              <a:defRPr/>
            </a:pPr>
            <a:endParaRPr lang="en-GB" dirty="0"/>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UOS Stephenson" pitchFamily="-128" charset="0"/>
              </a:defRPr>
            </a:lvl1pPr>
          </a:lstStyle>
          <a:p>
            <a:pPr>
              <a:defRPr/>
            </a:pPr>
            <a:endParaRPr lang="en-GB" dirty="0"/>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UOS Stephenson" pitchFamily="-128" charset="0"/>
              </a:defRPr>
            </a:lvl1pPr>
          </a:lstStyle>
          <a:p>
            <a:pPr>
              <a:defRPr/>
            </a:pPr>
            <a:endParaRPr lang="en-GB" dirty="0"/>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UOS Stephenson" pitchFamily="-128" charset="0"/>
              </a:defRPr>
            </a:lvl1pPr>
          </a:lstStyle>
          <a:p>
            <a:pPr>
              <a:defRPr/>
            </a:pPr>
            <a:fld id="{E1C3C0E1-8B6B-478A-8C35-0C40EA91A88C}" type="slidenum">
              <a:rPr lang="en-GB"/>
              <a:pPr>
                <a:defRPr/>
              </a:pPr>
              <a:t>‹#›</a:t>
            </a:fld>
            <a:endParaRPr lang="en-GB" dirty="0"/>
          </a:p>
        </p:txBody>
      </p:sp>
    </p:spTree>
    <p:extLst>
      <p:ext uri="{BB962C8B-B14F-4D97-AF65-F5344CB8AC3E}">
        <p14:creationId xmlns:p14="http://schemas.microsoft.com/office/powerpoint/2010/main" val="40861301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UOS Stephenson" pitchFamily="-128" charset="0"/>
        <a:ea typeface="+mn-ea"/>
        <a:cs typeface="+mn-cs"/>
      </a:defRPr>
    </a:lvl1pPr>
    <a:lvl2pPr marL="457200" algn="l" rtl="0" eaLnBrk="0" fontAlgn="base" hangingPunct="0">
      <a:spcBef>
        <a:spcPct val="30000"/>
      </a:spcBef>
      <a:spcAft>
        <a:spcPct val="0"/>
      </a:spcAft>
      <a:defRPr sz="1200" kern="1200">
        <a:solidFill>
          <a:schemeClr val="tx1"/>
        </a:solidFill>
        <a:latin typeface="TUOS Stephenson" pitchFamily="-128" charset="0"/>
        <a:ea typeface="+mn-ea"/>
        <a:cs typeface="+mn-cs"/>
      </a:defRPr>
    </a:lvl2pPr>
    <a:lvl3pPr marL="914400" algn="l" rtl="0" eaLnBrk="0" fontAlgn="base" hangingPunct="0">
      <a:spcBef>
        <a:spcPct val="30000"/>
      </a:spcBef>
      <a:spcAft>
        <a:spcPct val="0"/>
      </a:spcAft>
      <a:defRPr sz="1200" kern="1200">
        <a:solidFill>
          <a:schemeClr val="tx1"/>
        </a:solidFill>
        <a:latin typeface="TUOS Stephenson" pitchFamily="-128" charset="0"/>
        <a:ea typeface="+mn-ea"/>
        <a:cs typeface="+mn-cs"/>
      </a:defRPr>
    </a:lvl3pPr>
    <a:lvl4pPr marL="1371600" algn="l" rtl="0" eaLnBrk="0" fontAlgn="base" hangingPunct="0">
      <a:spcBef>
        <a:spcPct val="30000"/>
      </a:spcBef>
      <a:spcAft>
        <a:spcPct val="0"/>
      </a:spcAft>
      <a:defRPr sz="1200" kern="1200">
        <a:solidFill>
          <a:schemeClr val="tx1"/>
        </a:solidFill>
        <a:latin typeface="TUOS Stephenson" pitchFamily="-128" charset="0"/>
        <a:ea typeface="+mn-ea"/>
        <a:cs typeface="+mn-cs"/>
      </a:defRPr>
    </a:lvl4pPr>
    <a:lvl5pPr marL="1828800" algn="l" rtl="0" eaLnBrk="0" fontAlgn="base" hangingPunct="0">
      <a:spcBef>
        <a:spcPct val="30000"/>
      </a:spcBef>
      <a:spcAft>
        <a:spcPct val="0"/>
      </a:spcAft>
      <a:defRPr sz="1200" kern="1200">
        <a:solidFill>
          <a:schemeClr val="tx1"/>
        </a:solidFill>
        <a:latin typeface="TUOS Stephenson" pitchFamily="-12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EC3EDDA1-63CE-4C08-B1D3-B732903307FF}" type="slidenum">
              <a:rPr lang="en-GB" smtClean="0">
                <a:latin typeface="TUOS Stephenson" pitchFamily="18" charset="0"/>
              </a:rPr>
              <a:pPr/>
              <a:t>1</a:t>
            </a:fld>
            <a:endParaRPr lang="en-GB" dirty="0" smtClean="0">
              <a:latin typeface="TUOS Stephenso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dirty="0" smtClean="0">
              <a:latin typeface="TUOS Stephenson" pitchFamily="18" charset="0"/>
            </a:endParaRPr>
          </a:p>
        </p:txBody>
      </p:sp>
    </p:spTree>
    <p:extLst>
      <p:ext uri="{BB962C8B-B14F-4D97-AF65-F5344CB8AC3E}">
        <p14:creationId xmlns:p14="http://schemas.microsoft.com/office/powerpoint/2010/main" val="25853776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UOS Stephenson" pitchFamily="18"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UOS Stephenson" pitchFamily="18" charset="0"/>
              </a:defRPr>
            </a:lvl1pPr>
            <a:lvl2pPr marL="742950" indent="-285750">
              <a:defRPr sz="2400">
                <a:solidFill>
                  <a:schemeClr val="tx1"/>
                </a:solidFill>
                <a:latin typeface="TUOS Stephenson" pitchFamily="18" charset="0"/>
              </a:defRPr>
            </a:lvl2pPr>
            <a:lvl3pPr marL="1143000" indent="-228600">
              <a:defRPr sz="2400">
                <a:solidFill>
                  <a:schemeClr val="tx1"/>
                </a:solidFill>
                <a:latin typeface="TUOS Stephenson" pitchFamily="18" charset="0"/>
              </a:defRPr>
            </a:lvl3pPr>
            <a:lvl4pPr marL="1600200" indent="-228600">
              <a:defRPr sz="2400">
                <a:solidFill>
                  <a:schemeClr val="tx1"/>
                </a:solidFill>
                <a:latin typeface="TUOS Stephenson" pitchFamily="18" charset="0"/>
              </a:defRPr>
            </a:lvl4pPr>
            <a:lvl5pPr marL="2057400" indent="-228600">
              <a:defRPr sz="2400">
                <a:solidFill>
                  <a:schemeClr val="tx1"/>
                </a:solidFill>
                <a:latin typeface="TUOS Stephenson" pitchFamily="18" charset="0"/>
              </a:defRPr>
            </a:lvl5pPr>
            <a:lvl6pPr marL="2514600" indent="-228600" eaLnBrk="0" fontAlgn="base" hangingPunct="0">
              <a:spcBef>
                <a:spcPct val="0"/>
              </a:spcBef>
              <a:spcAft>
                <a:spcPct val="0"/>
              </a:spcAft>
              <a:defRPr sz="2400">
                <a:solidFill>
                  <a:schemeClr val="tx1"/>
                </a:solidFill>
                <a:latin typeface="TUOS Stephenson" pitchFamily="18" charset="0"/>
              </a:defRPr>
            </a:lvl6pPr>
            <a:lvl7pPr marL="2971800" indent="-228600" eaLnBrk="0" fontAlgn="base" hangingPunct="0">
              <a:spcBef>
                <a:spcPct val="0"/>
              </a:spcBef>
              <a:spcAft>
                <a:spcPct val="0"/>
              </a:spcAft>
              <a:defRPr sz="2400">
                <a:solidFill>
                  <a:schemeClr val="tx1"/>
                </a:solidFill>
                <a:latin typeface="TUOS Stephenson" pitchFamily="18" charset="0"/>
              </a:defRPr>
            </a:lvl7pPr>
            <a:lvl8pPr marL="3429000" indent="-228600" eaLnBrk="0" fontAlgn="base" hangingPunct="0">
              <a:spcBef>
                <a:spcPct val="0"/>
              </a:spcBef>
              <a:spcAft>
                <a:spcPct val="0"/>
              </a:spcAft>
              <a:defRPr sz="2400">
                <a:solidFill>
                  <a:schemeClr val="tx1"/>
                </a:solidFill>
                <a:latin typeface="TUOS Stephenson" pitchFamily="18" charset="0"/>
              </a:defRPr>
            </a:lvl8pPr>
            <a:lvl9pPr marL="3886200" indent="-228600" eaLnBrk="0" fontAlgn="base" hangingPunct="0">
              <a:spcBef>
                <a:spcPct val="0"/>
              </a:spcBef>
              <a:spcAft>
                <a:spcPct val="0"/>
              </a:spcAft>
              <a:defRPr sz="2400">
                <a:solidFill>
                  <a:schemeClr val="tx1"/>
                </a:solidFill>
                <a:latin typeface="TUOS Stephenson" pitchFamily="18" charset="0"/>
              </a:defRPr>
            </a:lvl9pPr>
          </a:lstStyle>
          <a:p>
            <a:fld id="{93D9BE2B-6771-480A-9173-DC21CCC5FB2B}" type="slidenum">
              <a:rPr lang="en-GB" altLang="en-US" sz="1200"/>
              <a:pPr/>
              <a:t>11</a:t>
            </a:fld>
            <a:endParaRPr lang="en-GB" altLang="en-US" sz="1200" dirty="0"/>
          </a:p>
        </p:txBody>
      </p:sp>
    </p:spTree>
    <p:extLst>
      <p:ext uri="{BB962C8B-B14F-4D97-AF65-F5344CB8AC3E}">
        <p14:creationId xmlns:p14="http://schemas.microsoft.com/office/powerpoint/2010/main" val="1032927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E1C3C0E1-8B6B-478A-8C35-0C40EA91A88C}" type="slidenum">
              <a:rPr lang="en-GB" smtClean="0"/>
              <a:pPr>
                <a:defRPr/>
              </a:pPr>
              <a:t>12</a:t>
            </a:fld>
            <a:endParaRPr lang="en-GB" dirty="0"/>
          </a:p>
        </p:txBody>
      </p:sp>
    </p:spTree>
    <p:extLst>
      <p:ext uri="{BB962C8B-B14F-4D97-AF65-F5344CB8AC3E}">
        <p14:creationId xmlns:p14="http://schemas.microsoft.com/office/powerpoint/2010/main" val="4254834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E1C3C0E1-8B6B-478A-8C35-0C40EA91A88C}" type="slidenum">
              <a:rPr lang="en-GB" smtClean="0"/>
              <a:pPr>
                <a:defRPr/>
              </a:pPr>
              <a:t>13</a:t>
            </a:fld>
            <a:endParaRPr lang="en-GB" dirty="0"/>
          </a:p>
        </p:txBody>
      </p:sp>
    </p:spTree>
    <p:extLst>
      <p:ext uri="{BB962C8B-B14F-4D97-AF65-F5344CB8AC3E}">
        <p14:creationId xmlns:p14="http://schemas.microsoft.com/office/powerpoint/2010/main" val="1895287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80D2DB7-5858-4E49-BD85-D93A56D5BB35}" type="slidenum">
              <a:rPr lang="en-GB" smtClean="0">
                <a:latin typeface="TUOS Stephenson" pitchFamily="18" charset="0"/>
              </a:rPr>
              <a:pPr/>
              <a:t>14</a:t>
            </a:fld>
            <a:endParaRPr lang="en-GB" dirty="0" smtClean="0">
              <a:latin typeface="TUOS Stephenso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smtClean="0">
              <a:latin typeface="TUOS Stephenson" pitchFamily="18" charset="0"/>
            </a:endParaRPr>
          </a:p>
        </p:txBody>
      </p:sp>
    </p:spTree>
    <p:extLst>
      <p:ext uri="{BB962C8B-B14F-4D97-AF65-F5344CB8AC3E}">
        <p14:creationId xmlns:p14="http://schemas.microsoft.com/office/powerpoint/2010/main" val="2517705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latin typeface="TUOS Stephenson" pitchFamily="18" charset="0"/>
              </a:rPr>
              <a:t>Impact agenda</a:t>
            </a:r>
          </a:p>
          <a:p>
            <a:r>
              <a:rPr lang="en-GB" altLang="en-US" dirty="0" smtClean="0">
                <a:latin typeface="TUOS Stephenson" pitchFamily="18" charset="0"/>
              </a:rPr>
              <a:t>Open agenda</a:t>
            </a:r>
          </a:p>
          <a:p>
            <a:r>
              <a:rPr lang="en-GB" altLang="en-US" dirty="0" smtClean="0">
                <a:latin typeface="TUOS Stephenson" pitchFamily="18" charset="0"/>
              </a:rPr>
              <a:t>Research excellence and transparency</a:t>
            </a:r>
          </a:p>
          <a:p>
            <a:endParaRPr lang="en-GB" altLang="en-US" dirty="0" smtClean="0">
              <a:latin typeface="TUOS Stephenson" pitchFamily="18"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UOS Stephenson" pitchFamily="18" charset="0"/>
              </a:defRPr>
            </a:lvl1pPr>
            <a:lvl2pPr marL="742950" indent="-285750">
              <a:defRPr sz="2400">
                <a:solidFill>
                  <a:schemeClr val="tx1"/>
                </a:solidFill>
                <a:latin typeface="TUOS Stephenson" pitchFamily="18" charset="0"/>
              </a:defRPr>
            </a:lvl2pPr>
            <a:lvl3pPr marL="1143000" indent="-228600">
              <a:defRPr sz="2400">
                <a:solidFill>
                  <a:schemeClr val="tx1"/>
                </a:solidFill>
                <a:latin typeface="TUOS Stephenson" pitchFamily="18" charset="0"/>
              </a:defRPr>
            </a:lvl3pPr>
            <a:lvl4pPr marL="1600200" indent="-228600">
              <a:defRPr sz="2400">
                <a:solidFill>
                  <a:schemeClr val="tx1"/>
                </a:solidFill>
                <a:latin typeface="TUOS Stephenson" pitchFamily="18" charset="0"/>
              </a:defRPr>
            </a:lvl4pPr>
            <a:lvl5pPr marL="2057400" indent="-228600">
              <a:defRPr sz="2400">
                <a:solidFill>
                  <a:schemeClr val="tx1"/>
                </a:solidFill>
                <a:latin typeface="TUOS Stephenson" pitchFamily="18" charset="0"/>
              </a:defRPr>
            </a:lvl5pPr>
            <a:lvl6pPr marL="2514600" indent="-228600" eaLnBrk="0" fontAlgn="base" hangingPunct="0">
              <a:spcBef>
                <a:spcPct val="0"/>
              </a:spcBef>
              <a:spcAft>
                <a:spcPct val="0"/>
              </a:spcAft>
              <a:defRPr sz="2400">
                <a:solidFill>
                  <a:schemeClr val="tx1"/>
                </a:solidFill>
                <a:latin typeface="TUOS Stephenson" pitchFamily="18" charset="0"/>
              </a:defRPr>
            </a:lvl6pPr>
            <a:lvl7pPr marL="2971800" indent="-228600" eaLnBrk="0" fontAlgn="base" hangingPunct="0">
              <a:spcBef>
                <a:spcPct val="0"/>
              </a:spcBef>
              <a:spcAft>
                <a:spcPct val="0"/>
              </a:spcAft>
              <a:defRPr sz="2400">
                <a:solidFill>
                  <a:schemeClr val="tx1"/>
                </a:solidFill>
                <a:latin typeface="TUOS Stephenson" pitchFamily="18" charset="0"/>
              </a:defRPr>
            </a:lvl7pPr>
            <a:lvl8pPr marL="3429000" indent="-228600" eaLnBrk="0" fontAlgn="base" hangingPunct="0">
              <a:spcBef>
                <a:spcPct val="0"/>
              </a:spcBef>
              <a:spcAft>
                <a:spcPct val="0"/>
              </a:spcAft>
              <a:defRPr sz="2400">
                <a:solidFill>
                  <a:schemeClr val="tx1"/>
                </a:solidFill>
                <a:latin typeface="TUOS Stephenson" pitchFamily="18" charset="0"/>
              </a:defRPr>
            </a:lvl8pPr>
            <a:lvl9pPr marL="3886200" indent="-228600" eaLnBrk="0" fontAlgn="base" hangingPunct="0">
              <a:spcBef>
                <a:spcPct val="0"/>
              </a:spcBef>
              <a:spcAft>
                <a:spcPct val="0"/>
              </a:spcAft>
              <a:defRPr sz="2400">
                <a:solidFill>
                  <a:schemeClr val="tx1"/>
                </a:solidFill>
                <a:latin typeface="TUOS Stephenson" pitchFamily="18" charset="0"/>
              </a:defRPr>
            </a:lvl9pPr>
          </a:lstStyle>
          <a:p>
            <a:fld id="{DEA3DA04-A7E7-40C3-962B-33236934C888}" type="slidenum">
              <a:rPr lang="en-GB" altLang="en-US" sz="1200"/>
              <a:pPr/>
              <a:t>2</a:t>
            </a:fld>
            <a:endParaRPr lang="en-GB" altLang="en-US" sz="1200" dirty="0"/>
          </a:p>
        </p:txBody>
      </p:sp>
    </p:spTree>
    <p:extLst>
      <p:ext uri="{BB962C8B-B14F-4D97-AF65-F5344CB8AC3E}">
        <p14:creationId xmlns:p14="http://schemas.microsoft.com/office/powerpoint/2010/main" val="1704910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latin typeface="TUOS Stephenson" pitchFamily="18" charset="0"/>
              </a:rPr>
              <a:t>Meeting all of these needs cannot be delegated to a single unit. In the complex and frequently distributed organisational environment of an HEI, the roles and responsibilities for defining, enabling and delivering RDM services are generally shared across three groups: university management, support and administrative services, and researchers. </a:t>
            </a:r>
            <a:endParaRPr lang="en-US" altLang="en-US" dirty="0" smtClean="0">
              <a:latin typeface="TUOS Stephenson" pitchFamily="18"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UOS Stephenson" pitchFamily="18" charset="0"/>
              </a:defRPr>
            </a:lvl1pPr>
            <a:lvl2pPr marL="742950" indent="-285750">
              <a:defRPr sz="2400">
                <a:solidFill>
                  <a:schemeClr val="tx1"/>
                </a:solidFill>
                <a:latin typeface="TUOS Stephenson" pitchFamily="18" charset="0"/>
              </a:defRPr>
            </a:lvl2pPr>
            <a:lvl3pPr marL="1143000" indent="-228600">
              <a:defRPr sz="2400">
                <a:solidFill>
                  <a:schemeClr val="tx1"/>
                </a:solidFill>
                <a:latin typeface="TUOS Stephenson" pitchFamily="18" charset="0"/>
              </a:defRPr>
            </a:lvl3pPr>
            <a:lvl4pPr marL="1600200" indent="-228600">
              <a:defRPr sz="2400">
                <a:solidFill>
                  <a:schemeClr val="tx1"/>
                </a:solidFill>
                <a:latin typeface="TUOS Stephenson" pitchFamily="18" charset="0"/>
              </a:defRPr>
            </a:lvl4pPr>
            <a:lvl5pPr marL="2057400" indent="-228600">
              <a:defRPr sz="2400">
                <a:solidFill>
                  <a:schemeClr val="tx1"/>
                </a:solidFill>
                <a:latin typeface="TUOS Stephenson" pitchFamily="18" charset="0"/>
              </a:defRPr>
            </a:lvl5pPr>
            <a:lvl6pPr marL="2514600" indent="-228600" eaLnBrk="0" fontAlgn="base" hangingPunct="0">
              <a:spcBef>
                <a:spcPct val="0"/>
              </a:spcBef>
              <a:spcAft>
                <a:spcPct val="0"/>
              </a:spcAft>
              <a:defRPr sz="2400">
                <a:solidFill>
                  <a:schemeClr val="tx1"/>
                </a:solidFill>
                <a:latin typeface="TUOS Stephenson" pitchFamily="18" charset="0"/>
              </a:defRPr>
            </a:lvl6pPr>
            <a:lvl7pPr marL="2971800" indent="-228600" eaLnBrk="0" fontAlgn="base" hangingPunct="0">
              <a:spcBef>
                <a:spcPct val="0"/>
              </a:spcBef>
              <a:spcAft>
                <a:spcPct val="0"/>
              </a:spcAft>
              <a:defRPr sz="2400">
                <a:solidFill>
                  <a:schemeClr val="tx1"/>
                </a:solidFill>
                <a:latin typeface="TUOS Stephenson" pitchFamily="18" charset="0"/>
              </a:defRPr>
            </a:lvl7pPr>
            <a:lvl8pPr marL="3429000" indent="-228600" eaLnBrk="0" fontAlgn="base" hangingPunct="0">
              <a:spcBef>
                <a:spcPct val="0"/>
              </a:spcBef>
              <a:spcAft>
                <a:spcPct val="0"/>
              </a:spcAft>
              <a:defRPr sz="2400">
                <a:solidFill>
                  <a:schemeClr val="tx1"/>
                </a:solidFill>
                <a:latin typeface="TUOS Stephenson" pitchFamily="18" charset="0"/>
              </a:defRPr>
            </a:lvl8pPr>
            <a:lvl9pPr marL="3886200" indent="-228600" eaLnBrk="0" fontAlgn="base" hangingPunct="0">
              <a:spcBef>
                <a:spcPct val="0"/>
              </a:spcBef>
              <a:spcAft>
                <a:spcPct val="0"/>
              </a:spcAft>
              <a:defRPr sz="2400">
                <a:solidFill>
                  <a:schemeClr val="tx1"/>
                </a:solidFill>
                <a:latin typeface="TUOS Stephenson" pitchFamily="18" charset="0"/>
              </a:defRPr>
            </a:lvl9pPr>
          </a:lstStyle>
          <a:p>
            <a:fld id="{8252BA98-3724-4277-9601-A1308BC97D9D}" type="slidenum">
              <a:rPr lang="en-GB" altLang="en-US" sz="1200"/>
              <a:pPr/>
              <a:t>3</a:t>
            </a:fld>
            <a:endParaRPr lang="en-GB" altLang="en-US" sz="1200" dirty="0"/>
          </a:p>
        </p:txBody>
      </p:sp>
    </p:spTree>
    <p:extLst>
      <p:ext uri="{BB962C8B-B14F-4D97-AF65-F5344CB8AC3E}">
        <p14:creationId xmlns:p14="http://schemas.microsoft.com/office/powerpoint/2010/main" val="198720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UOS Stephenson" pitchFamily="18" charset="0"/>
              </a:defRPr>
            </a:lvl1pPr>
            <a:lvl2pPr marL="742950" indent="-285750">
              <a:spcBef>
                <a:spcPct val="30000"/>
              </a:spcBef>
              <a:defRPr sz="1200">
                <a:solidFill>
                  <a:schemeClr val="tx1"/>
                </a:solidFill>
                <a:latin typeface="TUOS Stephenson" pitchFamily="18" charset="0"/>
              </a:defRPr>
            </a:lvl2pPr>
            <a:lvl3pPr marL="1143000" indent="-228600">
              <a:spcBef>
                <a:spcPct val="30000"/>
              </a:spcBef>
              <a:defRPr sz="1200">
                <a:solidFill>
                  <a:schemeClr val="tx1"/>
                </a:solidFill>
                <a:latin typeface="TUOS Stephenson" pitchFamily="18" charset="0"/>
              </a:defRPr>
            </a:lvl3pPr>
            <a:lvl4pPr marL="1600200" indent="-228600">
              <a:spcBef>
                <a:spcPct val="30000"/>
              </a:spcBef>
              <a:defRPr sz="1200">
                <a:solidFill>
                  <a:schemeClr val="tx1"/>
                </a:solidFill>
                <a:latin typeface="TUOS Stephenson" pitchFamily="18" charset="0"/>
              </a:defRPr>
            </a:lvl4pPr>
            <a:lvl5pPr marL="2057400" indent="-228600">
              <a:spcBef>
                <a:spcPct val="30000"/>
              </a:spcBef>
              <a:defRPr sz="1200">
                <a:solidFill>
                  <a:schemeClr val="tx1"/>
                </a:solidFill>
                <a:latin typeface="TUOS Stephenson" pitchFamily="18" charset="0"/>
              </a:defRPr>
            </a:lvl5pPr>
            <a:lvl6pPr marL="2514600" indent="-228600" eaLnBrk="0" fontAlgn="base" hangingPunct="0">
              <a:spcBef>
                <a:spcPct val="30000"/>
              </a:spcBef>
              <a:spcAft>
                <a:spcPct val="0"/>
              </a:spcAft>
              <a:defRPr sz="1200">
                <a:solidFill>
                  <a:schemeClr val="tx1"/>
                </a:solidFill>
                <a:latin typeface="TUOS Stephenson" pitchFamily="18" charset="0"/>
              </a:defRPr>
            </a:lvl6pPr>
            <a:lvl7pPr marL="2971800" indent="-228600" eaLnBrk="0" fontAlgn="base" hangingPunct="0">
              <a:spcBef>
                <a:spcPct val="30000"/>
              </a:spcBef>
              <a:spcAft>
                <a:spcPct val="0"/>
              </a:spcAft>
              <a:defRPr sz="1200">
                <a:solidFill>
                  <a:schemeClr val="tx1"/>
                </a:solidFill>
                <a:latin typeface="TUOS Stephenson" pitchFamily="18" charset="0"/>
              </a:defRPr>
            </a:lvl7pPr>
            <a:lvl8pPr marL="3429000" indent="-228600" eaLnBrk="0" fontAlgn="base" hangingPunct="0">
              <a:spcBef>
                <a:spcPct val="30000"/>
              </a:spcBef>
              <a:spcAft>
                <a:spcPct val="0"/>
              </a:spcAft>
              <a:defRPr sz="1200">
                <a:solidFill>
                  <a:schemeClr val="tx1"/>
                </a:solidFill>
                <a:latin typeface="TUOS Stephenson" pitchFamily="18" charset="0"/>
              </a:defRPr>
            </a:lvl8pPr>
            <a:lvl9pPr marL="3886200" indent="-228600" eaLnBrk="0" fontAlgn="base" hangingPunct="0">
              <a:spcBef>
                <a:spcPct val="30000"/>
              </a:spcBef>
              <a:spcAft>
                <a:spcPct val="0"/>
              </a:spcAft>
              <a:defRPr sz="1200">
                <a:solidFill>
                  <a:schemeClr val="tx1"/>
                </a:solidFill>
                <a:latin typeface="TUOS Stephenson" pitchFamily="18" charset="0"/>
              </a:defRPr>
            </a:lvl9pPr>
          </a:lstStyle>
          <a:p>
            <a:pPr>
              <a:spcBef>
                <a:spcPct val="0"/>
              </a:spcBef>
            </a:pPr>
            <a:fld id="{3B039070-9A01-430B-9BB8-5AE8F5DABB50}" type="slidenum">
              <a:rPr lang="en-GB" altLang="en-US"/>
              <a:pPr>
                <a:spcBef>
                  <a:spcPct val="0"/>
                </a:spcBef>
              </a:pPr>
              <a:t>4</a:t>
            </a:fld>
            <a:endParaRPr lang="en-GB" altLang="en-US"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TUOS Stephenson" pitchFamily="18" charset="0"/>
            </a:endParaRPr>
          </a:p>
        </p:txBody>
      </p:sp>
    </p:spTree>
    <p:extLst>
      <p:ext uri="{BB962C8B-B14F-4D97-AF65-F5344CB8AC3E}">
        <p14:creationId xmlns:p14="http://schemas.microsoft.com/office/powerpoint/2010/main" val="548935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baseline="0" dirty="0" smtClean="0">
                <a:solidFill>
                  <a:schemeClr val="tx1"/>
                </a:solidFill>
                <a:latin typeface="TUOS Stephenson" pitchFamily="-128" charset="0"/>
                <a:ea typeface="+mn-ea"/>
                <a:cs typeface="+mn-cs"/>
              </a:rPr>
              <a:t>– Is the current provision good enough?</a:t>
            </a:r>
          </a:p>
          <a:p>
            <a:r>
              <a:rPr lang="en-GB" sz="1200" kern="1200" baseline="0" dirty="0" smtClean="0">
                <a:solidFill>
                  <a:schemeClr val="tx1"/>
                </a:solidFill>
                <a:latin typeface="TUOS Stephenson" pitchFamily="-128" charset="0"/>
                <a:ea typeface="+mn-ea"/>
                <a:cs typeface="+mn-cs"/>
              </a:rPr>
              <a:t>– Where are the gaps?</a:t>
            </a:r>
          </a:p>
          <a:p>
            <a:r>
              <a:rPr lang="en-GB" sz="1200" kern="1200" baseline="0" dirty="0" smtClean="0">
                <a:solidFill>
                  <a:schemeClr val="tx1"/>
                </a:solidFill>
                <a:latin typeface="TUOS Stephenson" pitchFamily="-128" charset="0"/>
                <a:ea typeface="+mn-ea"/>
                <a:cs typeface="+mn-cs"/>
              </a:rPr>
              <a:t>– What do we need to provide?</a:t>
            </a:r>
            <a:endParaRPr lang="en-GB" dirty="0"/>
          </a:p>
        </p:txBody>
      </p:sp>
      <p:sp>
        <p:nvSpPr>
          <p:cNvPr id="4" name="Slide Number Placeholder 3"/>
          <p:cNvSpPr>
            <a:spLocks noGrp="1"/>
          </p:cNvSpPr>
          <p:nvPr>
            <p:ph type="sldNum" sz="quarter" idx="10"/>
          </p:nvPr>
        </p:nvSpPr>
        <p:spPr/>
        <p:txBody>
          <a:bodyPr/>
          <a:lstStyle/>
          <a:p>
            <a:pPr>
              <a:defRPr/>
            </a:pPr>
            <a:fld id="{E1C3C0E1-8B6B-478A-8C35-0C40EA91A88C}" type="slidenum">
              <a:rPr lang="en-GB" smtClean="0"/>
              <a:pPr>
                <a:defRPr/>
              </a:pPr>
              <a:t>5</a:t>
            </a:fld>
            <a:endParaRPr lang="en-GB" dirty="0"/>
          </a:p>
        </p:txBody>
      </p:sp>
    </p:spTree>
    <p:extLst>
      <p:ext uri="{BB962C8B-B14F-4D97-AF65-F5344CB8AC3E}">
        <p14:creationId xmlns:p14="http://schemas.microsoft.com/office/powerpoint/2010/main" val="2831908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UOS Stephenson" pitchFamily="18" charset="0"/>
              </a:defRPr>
            </a:lvl1pPr>
            <a:lvl2pPr marL="742950" indent="-285750">
              <a:spcBef>
                <a:spcPct val="30000"/>
              </a:spcBef>
              <a:defRPr sz="1200">
                <a:solidFill>
                  <a:schemeClr val="tx1"/>
                </a:solidFill>
                <a:latin typeface="TUOS Stephenson" pitchFamily="18" charset="0"/>
              </a:defRPr>
            </a:lvl2pPr>
            <a:lvl3pPr marL="1143000" indent="-228600">
              <a:spcBef>
                <a:spcPct val="30000"/>
              </a:spcBef>
              <a:defRPr sz="1200">
                <a:solidFill>
                  <a:schemeClr val="tx1"/>
                </a:solidFill>
                <a:latin typeface="TUOS Stephenson" pitchFamily="18" charset="0"/>
              </a:defRPr>
            </a:lvl3pPr>
            <a:lvl4pPr marL="1600200" indent="-228600">
              <a:spcBef>
                <a:spcPct val="30000"/>
              </a:spcBef>
              <a:defRPr sz="1200">
                <a:solidFill>
                  <a:schemeClr val="tx1"/>
                </a:solidFill>
                <a:latin typeface="TUOS Stephenson" pitchFamily="18" charset="0"/>
              </a:defRPr>
            </a:lvl4pPr>
            <a:lvl5pPr marL="2057400" indent="-228600">
              <a:spcBef>
                <a:spcPct val="30000"/>
              </a:spcBef>
              <a:defRPr sz="1200">
                <a:solidFill>
                  <a:schemeClr val="tx1"/>
                </a:solidFill>
                <a:latin typeface="TUOS Stephenson" pitchFamily="18" charset="0"/>
              </a:defRPr>
            </a:lvl5pPr>
            <a:lvl6pPr marL="2514600" indent="-228600" eaLnBrk="0" fontAlgn="base" hangingPunct="0">
              <a:spcBef>
                <a:spcPct val="30000"/>
              </a:spcBef>
              <a:spcAft>
                <a:spcPct val="0"/>
              </a:spcAft>
              <a:defRPr sz="1200">
                <a:solidFill>
                  <a:schemeClr val="tx1"/>
                </a:solidFill>
                <a:latin typeface="TUOS Stephenson" pitchFamily="18" charset="0"/>
              </a:defRPr>
            </a:lvl6pPr>
            <a:lvl7pPr marL="2971800" indent="-228600" eaLnBrk="0" fontAlgn="base" hangingPunct="0">
              <a:spcBef>
                <a:spcPct val="30000"/>
              </a:spcBef>
              <a:spcAft>
                <a:spcPct val="0"/>
              </a:spcAft>
              <a:defRPr sz="1200">
                <a:solidFill>
                  <a:schemeClr val="tx1"/>
                </a:solidFill>
                <a:latin typeface="TUOS Stephenson" pitchFamily="18" charset="0"/>
              </a:defRPr>
            </a:lvl7pPr>
            <a:lvl8pPr marL="3429000" indent="-228600" eaLnBrk="0" fontAlgn="base" hangingPunct="0">
              <a:spcBef>
                <a:spcPct val="30000"/>
              </a:spcBef>
              <a:spcAft>
                <a:spcPct val="0"/>
              </a:spcAft>
              <a:defRPr sz="1200">
                <a:solidFill>
                  <a:schemeClr val="tx1"/>
                </a:solidFill>
                <a:latin typeface="TUOS Stephenson" pitchFamily="18" charset="0"/>
              </a:defRPr>
            </a:lvl8pPr>
            <a:lvl9pPr marL="3886200" indent="-228600" eaLnBrk="0" fontAlgn="base" hangingPunct="0">
              <a:spcBef>
                <a:spcPct val="30000"/>
              </a:spcBef>
              <a:spcAft>
                <a:spcPct val="0"/>
              </a:spcAft>
              <a:defRPr sz="1200">
                <a:solidFill>
                  <a:schemeClr val="tx1"/>
                </a:solidFill>
                <a:latin typeface="TUOS Stephenson" pitchFamily="18" charset="0"/>
              </a:defRPr>
            </a:lvl9pPr>
          </a:lstStyle>
          <a:p>
            <a:pPr>
              <a:spcBef>
                <a:spcPct val="0"/>
              </a:spcBef>
            </a:pPr>
            <a:fld id="{C7EEA2F1-506C-4D36-91FC-D47A8D5A22DF}" type="slidenum">
              <a:rPr lang="en-GB" altLang="en-US"/>
              <a:pPr>
                <a:spcBef>
                  <a:spcPct val="0"/>
                </a:spcBef>
              </a:pPr>
              <a:t>6</a:t>
            </a:fld>
            <a:endParaRPr lang="en-GB" altLang="en-US"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TUOS Stephenson" pitchFamily="18" charset="0"/>
            </a:endParaRPr>
          </a:p>
        </p:txBody>
      </p:sp>
    </p:spTree>
    <p:extLst>
      <p:ext uri="{BB962C8B-B14F-4D97-AF65-F5344CB8AC3E}">
        <p14:creationId xmlns:p14="http://schemas.microsoft.com/office/powerpoint/2010/main" val="1038790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UOS Stephenson" pitchFamily="18"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UOS Stephenson" pitchFamily="18" charset="0"/>
              </a:defRPr>
            </a:lvl1pPr>
            <a:lvl2pPr marL="742950" indent="-285750">
              <a:defRPr sz="2400">
                <a:solidFill>
                  <a:schemeClr val="tx1"/>
                </a:solidFill>
                <a:latin typeface="TUOS Stephenson" pitchFamily="18" charset="0"/>
              </a:defRPr>
            </a:lvl2pPr>
            <a:lvl3pPr marL="1143000" indent="-228600">
              <a:defRPr sz="2400">
                <a:solidFill>
                  <a:schemeClr val="tx1"/>
                </a:solidFill>
                <a:latin typeface="TUOS Stephenson" pitchFamily="18" charset="0"/>
              </a:defRPr>
            </a:lvl3pPr>
            <a:lvl4pPr marL="1600200" indent="-228600">
              <a:defRPr sz="2400">
                <a:solidFill>
                  <a:schemeClr val="tx1"/>
                </a:solidFill>
                <a:latin typeface="TUOS Stephenson" pitchFamily="18" charset="0"/>
              </a:defRPr>
            </a:lvl4pPr>
            <a:lvl5pPr marL="2057400" indent="-228600">
              <a:defRPr sz="2400">
                <a:solidFill>
                  <a:schemeClr val="tx1"/>
                </a:solidFill>
                <a:latin typeface="TUOS Stephenson" pitchFamily="18" charset="0"/>
              </a:defRPr>
            </a:lvl5pPr>
            <a:lvl6pPr marL="2514600" indent="-228600" eaLnBrk="0" fontAlgn="base" hangingPunct="0">
              <a:spcBef>
                <a:spcPct val="0"/>
              </a:spcBef>
              <a:spcAft>
                <a:spcPct val="0"/>
              </a:spcAft>
              <a:defRPr sz="2400">
                <a:solidFill>
                  <a:schemeClr val="tx1"/>
                </a:solidFill>
                <a:latin typeface="TUOS Stephenson" pitchFamily="18" charset="0"/>
              </a:defRPr>
            </a:lvl6pPr>
            <a:lvl7pPr marL="2971800" indent="-228600" eaLnBrk="0" fontAlgn="base" hangingPunct="0">
              <a:spcBef>
                <a:spcPct val="0"/>
              </a:spcBef>
              <a:spcAft>
                <a:spcPct val="0"/>
              </a:spcAft>
              <a:defRPr sz="2400">
                <a:solidFill>
                  <a:schemeClr val="tx1"/>
                </a:solidFill>
                <a:latin typeface="TUOS Stephenson" pitchFamily="18" charset="0"/>
              </a:defRPr>
            </a:lvl7pPr>
            <a:lvl8pPr marL="3429000" indent="-228600" eaLnBrk="0" fontAlgn="base" hangingPunct="0">
              <a:spcBef>
                <a:spcPct val="0"/>
              </a:spcBef>
              <a:spcAft>
                <a:spcPct val="0"/>
              </a:spcAft>
              <a:defRPr sz="2400">
                <a:solidFill>
                  <a:schemeClr val="tx1"/>
                </a:solidFill>
                <a:latin typeface="TUOS Stephenson" pitchFamily="18" charset="0"/>
              </a:defRPr>
            </a:lvl8pPr>
            <a:lvl9pPr marL="3886200" indent="-228600" eaLnBrk="0" fontAlgn="base" hangingPunct="0">
              <a:spcBef>
                <a:spcPct val="0"/>
              </a:spcBef>
              <a:spcAft>
                <a:spcPct val="0"/>
              </a:spcAft>
              <a:defRPr sz="2400">
                <a:solidFill>
                  <a:schemeClr val="tx1"/>
                </a:solidFill>
                <a:latin typeface="TUOS Stephenson" pitchFamily="18" charset="0"/>
              </a:defRPr>
            </a:lvl9pPr>
          </a:lstStyle>
          <a:p>
            <a:fld id="{5088A2B2-683F-49F1-BAA5-2B01D07489DB}" type="slidenum">
              <a:rPr lang="en-GB" altLang="en-US" sz="1200"/>
              <a:pPr/>
              <a:t>7</a:t>
            </a:fld>
            <a:endParaRPr lang="en-GB" altLang="en-US" sz="1200" dirty="0"/>
          </a:p>
        </p:txBody>
      </p:sp>
    </p:spTree>
    <p:extLst>
      <p:ext uri="{BB962C8B-B14F-4D97-AF65-F5344CB8AC3E}">
        <p14:creationId xmlns:p14="http://schemas.microsoft.com/office/powerpoint/2010/main" val="3222537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latin typeface="TUOS Stephenson" pitchFamily="18" charset="0"/>
              </a:rPr>
              <a:t>Views on this? Suggestions to narrow focus on initial service delivery – for e.g. data that underpins publication</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UOS Stephenson" pitchFamily="18" charset="0"/>
              </a:defRPr>
            </a:lvl1pPr>
            <a:lvl2pPr marL="742950" indent="-285750">
              <a:defRPr sz="2400">
                <a:solidFill>
                  <a:schemeClr val="tx1"/>
                </a:solidFill>
                <a:latin typeface="TUOS Stephenson" pitchFamily="18" charset="0"/>
              </a:defRPr>
            </a:lvl2pPr>
            <a:lvl3pPr marL="1143000" indent="-228600">
              <a:defRPr sz="2400">
                <a:solidFill>
                  <a:schemeClr val="tx1"/>
                </a:solidFill>
                <a:latin typeface="TUOS Stephenson" pitchFamily="18" charset="0"/>
              </a:defRPr>
            </a:lvl3pPr>
            <a:lvl4pPr marL="1600200" indent="-228600">
              <a:defRPr sz="2400">
                <a:solidFill>
                  <a:schemeClr val="tx1"/>
                </a:solidFill>
                <a:latin typeface="TUOS Stephenson" pitchFamily="18" charset="0"/>
              </a:defRPr>
            </a:lvl4pPr>
            <a:lvl5pPr marL="2057400" indent="-228600">
              <a:defRPr sz="2400">
                <a:solidFill>
                  <a:schemeClr val="tx1"/>
                </a:solidFill>
                <a:latin typeface="TUOS Stephenson" pitchFamily="18" charset="0"/>
              </a:defRPr>
            </a:lvl5pPr>
            <a:lvl6pPr marL="2514600" indent="-228600" eaLnBrk="0" fontAlgn="base" hangingPunct="0">
              <a:spcBef>
                <a:spcPct val="0"/>
              </a:spcBef>
              <a:spcAft>
                <a:spcPct val="0"/>
              </a:spcAft>
              <a:defRPr sz="2400">
                <a:solidFill>
                  <a:schemeClr val="tx1"/>
                </a:solidFill>
                <a:latin typeface="TUOS Stephenson" pitchFamily="18" charset="0"/>
              </a:defRPr>
            </a:lvl6pPr>
            <a:lvl7pPr marL="2971800" indent="-228600" eaLnBrk="0" fontAlgn="base" hangingPunct="0">
              <a:spcBef>
                <a:spcPct val="0"/>
              </a:spcBef>
              <a:spcAft>
                <a:spcPct val="0"/>
              </a:spcAft>
              <a:defRPr sz="2400">
                <a:solidFill>
                  <a:schemeClr val="tx1"/>
                </a:solidFill>
                <a:latin typeface="TUOS Stephenson" pitchFamily="18" charset="0"/>
              </a:defRPr>
            </a:lvl7pPr>
            <a:lvl8pPr marL="3429000" indent="-228600" eaLnBrk="0" fontAlgn="base" hangingPunct="0">
              <a:spcBef>
                <a:spcPct val="0"/>
              </a:spcBef>
              <a:spcAft>
                <a:spcPct val="0"/>
              </a:spcAft>
              <a:defRPr sz="2400">
                <a:solidFill>
                  <a:schemeClr val="tx1"/>
                </a:solidFill>
                <a:latin typeface="TUOS Stephenson" pitchFamily="18" charset="0"/>
              </a:defRPr>
            </a:lvl8pPr>
            <a:lvl9pPr marL="3886200" indent="-228600" eaLnBrk="0" fontAlgn="base" hangingPunct="0">
              <a:spcBef>
                <a:spcPct val="0"/>
              </a:spcBef>
              <a:spcAft>
                <a:spcPct val="0"/>
              </a:spcAft>
              <a:defRPr sz="2400">
                <a:solidFill>
                  <a:schemeClr val="tx1"/>
                </a:solidFill>
                <a:latin typeface="TUOS Stephenson" pitchFamily="18" charset="0"/>
              </a:defRPr>
            </a:lvl9pPr>
          </a:lstStyle>
          <a:p>
            <a:fld id="{5F3AC9C6-C8F7-4625-AED7-EE9274EBA077}" type="slidenum">
              <a:rPr lang="en-GB" altLang="en-US" sz="1200"/>
              <a:pPr/>
              <a:t>9</a:t>
            </a:fld>
            <a:endParaRPr lang="en-GB" altLang="en-US" sz="1200" dirty="0"/>
          </a:p>
        </p:txBody>
      </p:sp>
    </p:spTree>
    <p:extLst>
      <p:ext uri="{BB962C8B-B14F-4D97-AF65-F5344CB8AC3E}">
        <p14:creationId xmlns:p14="http://schemas.microsoft.com/office/powerpoint/2010/main" val="2177420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latin typeface="TUOS Stephenson" pitchFamily="18" charset="0"/>
              </a:rPr>
              <a:t>Identify the nature of our data assets and data management practices.</a:t>
            </a:r>
          </a:p>
          <a:p>
            <a:pPr eaLnBrk="1" hangingPunct="1"/>
            <a:r>
              <a:rPr lang="en-GB" altLang="en-US" dirty="0" smtClean="0">
                <a:latin typeface="TUOS Stephenson" pitchFamily="18" charset="0"/>
              </a:rPr>
              <a:t>The Data Asset Framework provides organisations with the means to identify, locate, describe and assess how they are managing their research data assets.</a:t>
            </a:r>
          </a:p>
          <a:p>
            <a:pPr eaLnBrk="1" hangingPunct="1"/>
            <a:endParaRPr lang="en-GB" altLang="en-US" dirty="0" smtClean="0">
              <a:latin typeface="TUOS Stephenson" pitchFamily="18" charset="0"/>
            </a:endParaRPr>
          </a:p>
          <a:p>
            <a:pPr eaLnBrk="1" hangingPunct="1"/>
            <a:r>
              <a:rPr lang="en-GB" altLang="en-US" dirty="0" smtClean="0">
                <a:latin typeface="TUOS Stephenson" pitchFamily="18" charset="0"/>
              </a:rPr>
              <a:t> DAF combines a set of methods with an online tool to enable data auditors to gather this information.</a:t>
            </a:r>
          </a:p>
          <a:p>
            <a:pPr eaLnBrk="1" hangingPunct="1"/>
            <a:r>
              <a:rPr lang="en-GB" altLang="en-US" dirty="0" smtClean="0">
                <a:latin typeface="TUOS Stephenson" pitchFamily="18" charset="0"/>
              </a:rPr>
              <a:t>The University Research Data Management Service Delivery Group would like to gain a better understanding of the types of research data (both digital and non-digital) that you produce and use. Responding to the survey will help us identify the priority areas of support and training required to help you to manage your research data in compliance with both institutional and funders data expectations, and in-line with best research practice.</a:t>
            </a:r>
            <a:endParaRPr lang="en-US" altLang="en-US" dirty="0" smtClean="0">
              <a:latin typeface="TUOS Stephenson" pitchFamily="18" charset="0"/>
            </a:endParaRPr>
          </a:p>
          <a:p>
            <a:endParaRPr lang="en-GB" altLang="en-US" dirty="0" smtClean="0">
              <a:latin typeface="TUOS Stephenson" pitchFamily="18" charset="0"/>
            </a:endParaRPr>
          </a:p>
          <a:p>
            <a:endParaRPr lang="en-GB" altLang="en-US" dirty="0" smtClean="0">
              <a:latin typeface="TUOS Stephenson" pitchFamily="18"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UOS Stephenson" pitchFamily="18" charset="0"/>
              </a:defRPr>
            </a:lvl1pPr>
            <a:lvl2pPr marL="742950" indent="-285750">
              <a:defRPr sz="2400">
                <a:solidFill>
                  <a:schemeClr val="tx1"/>
                </a:solidFill>
                <a:latin typeface="TUOS Stephenson" pitchFamily="18" charset="0"/>
              </a:defRPr>
            </a:lvl2pPr>
            <a:lvl3pPr marL="1143000" indent="-228600">
              <a:defRPr sz="2400">
                <a:solidFill>
                  <a:schemeClr val="tx1"/>
                </a:solidFill>
                <a:latin typeface="TUOS Stephenson" pitchFamily="18" charset="0"/>
              </a:defRPr>
            </a:lvl3pPr>
            <a:lvl4pPr marL="1600200" indent="-228600">
              <a:defRPr sz="2400">
                <a:solidFill>
                  <a:schemeClr val="tx1"/>
                </a:solidFill>
                <a:latin typeface="TUOS Stephenson" pitchFamily="18" charset="0"/>
              </a:defRPr>
            </a:lvl4pPr>
            <a:lvl5pPr marL="2057400" indent="-228600">
              <a:defRPr sz="2400">
                <a:solidFill>
                  <a:schemeClr val="tx1"/>
                </a:solidFill>
                <a:latin typeface="TUOS Stephenson" pitchFamily="18" charset="0"/>
              </a:defRPr>
            </a:lvl5pPr>
            <a:lvl6pPr marL="2514600" indent="-228600" eaLnBrk="0" fontAlgn="base" hangingPunct="0">
              <a:spcBef>
                <a:spcPct val="0"/>
              </a:spcBef>
              <a:spcAft>
                <a:spcPct val="0"/>
              </a:spcAft>
              <a:defRPr sz="2400">
                <a:solidFill>
                  <a:schemeClr val="tx1"/>
                </a:solidFill>
                <a:latin typeface="TUOS Stephenson" pitchFamily="18" charset="0"/>
              </a:defRPr>
            </a:lvl6pPr>
            <a:lvl7pPr marL="2971800" indent="-228600" eaLnBrk="0" fontAlgn="base" hangingPunct="0">
              <a:spcBef>
                <a:spcPct val="0"/>
              </a:spcBef>
              <a:spcAft>
                <a:spcPct val="0"/>
              </a:spcAft>
              <a:defRPr sz="2400">
                <a:solidFill>
                  <a:schemeClr val="tx1"/>
                </a:solidFill>
                <a:latin typeface="TUOS Stephenson" pitchFamily="18" charset="0"/>
              </a:defRPr>
            </a:lvl7pPr>
            <a:lvl8pPr marL="3429000" indent="-228600" eaLnBrk="0" fontAlgn="base" hangingPunct="0">
              <a:spcBef>
                <a:spcPct val="0"/>
              </a:spcBef>
              <a:spcAft>
                <a:spcPct val="0"/>
              </a:spcAft>
              <a:defRPr sz="2400">
                <a:solidFill>
                  <a:schemeClr val="tx1"/>
                </a:solidFill>
                <a:latin typeface="TUOS Stephenson" pitchFamily="18" charset="0"/>
              </a:defRPr>
            </a:lvl8pPr>
            <a:lvl9pPr marL="3886200" indent="-228600" eaLnBrk="0" fontAlgn="base" hangingPunct="0">
              <a:spcBef>
                <a:spcPct val="0"/>
              </a:spcBef>
              <a:spcAft>
                <a:spcPct val="0"/>
              </a:spcAft>
              <a:defRPr sz="2400">
                <a:solidFill>
                  <a:schemeClr val="tx1"/>
                </a:solidFill>
                <a:latin typeface="TUOS Stephenson" pitchFamily="18" charset="0"/>
              </a:defRPr>
            </a:lvl9pPr>
          </a:lstStyle>
          <a:p>
            <a:fld id="{E09974FF-D32A-4F97-97E6-A0E2BBCAA4C9}" type="slidenum">
              <a:rPr lang="en-GB" altLang="en-US" sz="1200"/>
              <a:pPr/>
              <a:t>10</a:t>
            </a:fld>
            <a:endParaRPr lang="en-GB" altLang="en-US" sz="1200" dirty="0"/>
          </a:p>
        </p:txBody>
      </p:sp>
    </p:spTree>
    <p:extLst>
      <p:ext uri="{BB962C8B-B14F-4D97-AF65-F5344CB8AC3E}">
        <p14:creationId xmlns:p14="http://schemas.microsoft.com/office/powerpoint/2010/main" val="21243611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7"/>
          <p:cNvPicPr>
            <a:picLocks noChangeAspect="1" noChangeArrowheads="1"/>
          </p:cNvPicPr>
          <p:nvPr/>
        </p:nvPicPr>
        <p:blipFill>
          <a:blip r:embed="rId3" cstate="print"/>
          <a:srcRect/>
          <a:stretch>
            <a:fillRect/>
          </a:stretch>
        </p:blipFill>
        <p:spPr bwMode="auto">
          <a:xfrm>
            <a:off x="0" y="152400"/>
            <a:ext cx="2425700" cy="736600"/>
          </a:xfrm>
          <a:prstGeom prst="rect">
            <a:avLst/>
          </a:prstGeom>
          <a:noFill/>
          <a:ln w="9525">
            <a:noFill/>
            <a:miter lim="800000"/>
            <a:headEnd/>
            <a:tailEnd/>
          </a:ln>
        </p:spPr>
      </p:pic>
      <p:pic>
        <p:nvPicPr>
          <p:cNvPr id="5" name="Picture 9" descr="logo for white powerpoint.GIF"/>
          <p:cNvPicPr>
            <a:picLocks noChangeAspect="1"/>
          </p:cNvPicPr>
          <p:nvPr userDrawn="1"/>
        </p:nvPicPr>
        <p:blipFill>
          <a:blip r:embed="rId4" cstate="print"/>
          <a:srcRect/>
          <a:stretch>
            <a:fillRect/>
          </a:stretch>
        </p:blipFill>
        <p:spPr bwMode="auto">
          <a:xfrm>
            <a:off x="8043863" y="6173788"/>
            <a:ext cx="1065212" cy="639762"/>
          </a:xfrm>
          <a:prstGeom prst="rect">
            <a:avLst/>
          </a:prstGeom>
          <a:noFill/>
          <a:ln w="9525">
            <a:noFill/>
            <a:miter lim="800000"/>
            <a:headEnd/>
            <a:tailEnd/>
          </a:ln>
        </p:spPr>
      </p:pic>
      <p:sp>
        <p:nvSpPr>
          <p:cNvPr id="4098" name="Rectangle 2"/>
          <p:cNvSpPr>
            <a:spLocks noGrp="1" noChangeArrowheads="1"/>
          </p:cNvSpPr>
          <p:nvPr>
            <p:ph type="ctrTitle"/>
          </p:nvPr>
        </p:nvSpPr>
        <p:spPr>
          <a:xfrm>
            <a:off x="609600" y="2209800"/>
            <a:ext cx="8229600" cy="1828800"/>
          </a:xfrm>
        </p:spPr>
        <p:txBody>
          <a:bodyPr anchor="ctr"/>
          <a:lstStyle>
            <a:lvl1pPr>
              <a:defRPr sz="5400"/>
            </a:lvl1pPr>
          </a:lstStyle>
          <a:p>
            <a:r>
              <a:rPr lang="en-US" smtClean="0"/>
              <a:t>Click to edit Master title style</a:t>
            </a:r>
            <a:endParaRPr lang="en-GB"/>
          </a:p>
        </p:txBody>
      </p:sp>
      <p:sp>
        <p:nvSpPr>
          <p:cNvPr id="4099" name="Rectangle 3"/>
          <p:cNvSpPr>
            <a:spLocks noGrp="1" noChangeArrowheads="1"/>
          </p:cNvSpPr>
          <p:nvPr>
            <p:ph type="subTitle" idx="1"/>
          </p:nvPr>
        </p:nvSpPr>
        <p:spPr>
          <a:xfrm>
            <a:off x="609600" y="4876800"/>
            <a:ext cx="8229600" cy="1066800"/>
          </a:xfrm>
        </p:spPr>
        <p:txBody>
          <a:bodyPr/>
          <a:lstStyle>
            <a:lvl1pPr marL="0" indent="0">
              <a:spcBef>
                <a:spcPct val="0"/>
              </a:spcBef>
              <a:buFontTx/>
              <a:buNone/>
              <a:defRPr/>
            </a:lvl1pPr>
          </a:lstStyle>
          <a:p>
            <a:r>
              <a:rPr lang="en-US" smtClean="0"/>
              <a:t>Click to edit Master subtitle style</a:t>
            </a:r>
            <a:endParaRPr lang="en-GB"/>
          </a:p>
        </p:txBody>
      </p:sp>
      <p:sp>
        <p:nvSpPr>
          <p:cNvPr id="6" name="Rectangle 6"/>
          <p:cNvSpPr>
            <a:spLocks noGrp="1" noChangeArrowheads="1"/>
          </p:cNvSpPr>
          <p:nvPr>
            <p:ph type="sldNum" sz="quarter" idx="10"/>
          </p:nvPr>
        </p:nvSpPr>
        <p:spPr/>
        <p:txBody>
          <a:bodyPr/>
          <a:lstStyle>
            <a:lvl1pPr>
              <a:defRPr b="1"/>
            </a:lvl1pPr>
          </a:lstStyle>
          <a:p>
            <a:pPr>
              <a:defRPr/>
            </a:pPr>
            <a:fld id="{B027F33B-F211-4103-8DE5-7EBD2AD6ADEF}" type="slidenum">
              <a:rPr lang="en-GB"/>
              <a:pPr>
                <a:defRPr/>
              </a:pPr>
              <a:t>‹#›</a:t>
            </a:fld>
            <a:endParaRPr lang="en-GB" dirty="0">
              <a:solidFill>
                <a:srgbClr val="FFFFFF"/>
              </a:solidFill>
            </a:endParaRPr>
          </a:p>
        </p:txBody>
      </p:sp>
      <p:sp>
        <p:nvSpPr>
          <p:cNvPr id="7" name="Rectangle 18"/>
          <p:cNvSpPr>
            <a:spLocks noGrp="1" noChangeArrowheads="1"/>
          </p:cNvSpPr>
          <p:nvPr>
            <p:ph type="dt" sz="half" idx="11"/>
          </p:nvPr>
        </p:nvSpPr>
        <p:spPr/>
        <p:txBody>
          <a:bodyPr/>
          <a:lstStyle>
            <a:lvl1pPr>
              <a:defRPr/>
            </a:lvl1pPr>
          </a:lstStyle>
          <a:p>
            <a:pPr>
              <a:defRPr/>
            </a:pPr>
            <a:fld id="{0548924F-3E88-4C8B-9338-1F2EB7824764}" type="datetime1">
              <a:rPr lang="en-GB" smtClean="0"/>
              <a:pPr>
                <a:defRPr/>
              </a:pPr>
              <a:t>07/05/2014</a:t>
            </a:fld>
            <a:endParaRPr lang="en-GB" dirty="0"/>
          </a:p>
        </p:txBody>
      </p:sp>
      <p:sp>
        <p:nvSpPr>
          <p:cNvPr id="8" name="Rectangle 19"/>
          <p:cNvSpPr>
            <a:spLocks noGrp="1" noChangeArrowheads="1"/>
          </p:cNvSpPr>
          <p:nvPr>
            <p:ph type="ftr" sz="quarter" idx="12"/>
          </p:nvPr>
        </p:nvSpPr>
        <p:spPr/>
        <p:txBody>
          <a:bodyPr/>
          <a:lstStyle>
            <a:lvl1pPr>
              <a:defRPr/>
            </a:lvl1pPr>
          </a:lstStyle>
          <a:p>
            <a:pPr>
              <a:defRPr/>
            </a:pPr>
            <a:r>
              <a:rPr lang="en-GB" dirty="0"/>
              <a:t>© The University of Sheffield</a:t>
            </a:r>
          </a:p>
        </p:txBody>
      </p:sp>
    </p:spTree>
  </p:cSld>
  <p:clrMapOvr>
    <a:overrideClrMapping bg1="dk2" tx1="lt1" bg2="dk1"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
          <p:cNvSpPr>
            <a:spLocks noGrp="1" noChangeArrowheads="1"/>
          </p:cNvSpPr>
          <p:nvPr>
            <p:ph type="dt" sz="half" idx="10"/>
          </p:nvPr>
        </p:nvSpPr>
        <p:spPr>
          <a:ln/>
        </p:spPr>
        <p:txBody>
          <a:bodyPr/>
          <a:lstStyle>
            <a:lvl1pPr>
              <a:defRPr/>
            </a:lvl1pPr>
          </a:lstStyle>
          <a:p>
            <a:pPr>
              <a:defRPr/>
            </a:pPr>
            <a:fld id="{DD6BB237-8051-4910-A7B2-C0388EBECD25}" type="datetime1">
              <a:rPr lang="en-GB" smtClean="0"/>
              <a:pPr>
                <a:defRPr/>
              </a:pPr>
              <a:t>07/05/2014</a:t>
            </a:fld>
            <a:endParaRPr lang="en-GB" dirty="0">
              <a:solidFill>
                <a:srgbClr val="FFFFFF"/>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89517FC8-A668-4A2A-9CD7-BFD527770B4B}"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371600"/>
            <a:ext cx="2057400" cy="4724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1371600"/>
            <a:ext cx="6019800"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
          <p:cNvSpPr>
            <a:spLocks noGrp="1" noChangeArrowheads="1"/>
          </p:cNvSpPr>
          <p:nvPr>
            <p:ph type="dt" sz="half" idx="10"/>
          </p:nvPr>
        </p:nvSpPr>
        <p:spPr>
          <a:ln/>
        </p:spPr>
        <p:txBody>
          <a:bodyPr/>
          <a:lstStyle>
            <a:lvl1pPr>
              <a:defRPr/>
            </a:lvl1pPr>
          </a:lstStyle>
          <a:p>
            <a:pPr>
              <a:defRPr/>
            </a:pPr>
            <a:fld id="{13AA0F78-D5B6-497F-B441-75FA4D26F226}" type="datetime1">
              <a:rPr lang="en-GB" smtClean="0"/>
              <a:pPr>
                <a:defRPr/>
              </a:pPr>
              <a:t>07/05/2014</a:t>
            </a:fld>
            <a:endParaRPr lang="en-GB" dirty="0">
              <a:solidFill>
                <a:srgbClr val="FFFFFF"/>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0904472B-CFBC-4DCA-9FDE-4ADF118217F4}" type="slidenum">
              <a:rPr lang="en-GB"/>
              <a:pPr>
                <a:defRPr/>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09600" y="2362200"/>
            <a:ext cx="40386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2362200"/>
            <a:ext cx="40386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0"/>
          <p:cNvSpPr>
            <a:spLocks noGrp="1" noChangeArrowheads="1"/>
          </p:cNvSpPr>
          <p:nvPr>
            <p:ph type="dt" sz="half" idx="10"/>
          </p:nvPr>
        </p:nvSpPr>
        <p:spPr>
          <a:ln/>
        </p:spPr>
        <p:txBody>
          <a:bodyPr/>
          <a:lstStyle>
            <a:lvl1pPr>
              <a:defRPr/>
            </a:lvl1pPr>
          </a:lstStyle>
          <a:p>
            <a:pPr>
              <a:defRPr/>
            </a:pPr>
            <a:fld id="{2A6A897C-465F-4D2E-A90E-2B84C2D21218}" type="datetime1">
              <a:rPr lang="en-GB" smtClean="0"/>
              <a:pPr>
                <a:defRPr/>
              </a:pPr>
              <a:t>07/05/2014</a:t>
            </a:fld>
            <a:endParaRPr lang="en-GB" dirty="0">
              <a:solidFill>
                <a:srgbClr val="FFFFFF"/>
              </a:solidFill>
            </a:endParaRPr>
          </a:p>
        </p:txBody>
      </p:sp>
      <p:sp>
        <p:nvSpPr>
          <p:cNvPr id="6"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7" name="Rectangle 12"/>
          <p:cNvSpPr>
            <a:spLocks noGrp="1" noChangeArrowheads="1"/>
          </p:cNvSpPr>
          <p:nvPr>
            <p:ph type="sldNum" sz="quarter" idx="12"/>
          </p:nvPr>
        </p:nvSpPr>
        <p:spPr>
          <a:ln/>
        </p:spPr>
        <p:txBody>
          <a:bodyPr/>
          <a:lstStyle>
            <a:lvl1pPr>
              <a:defRPr/>
            </a:lvl1pPr>
          </a:lstStyle>
          <a:p>
            <a:pPr>
              <a:defRPr/>
            </a:pPr>
            <a:fld id="{BBE82783-47FA-4E27-AF73-E2D8B5BC5070}"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
          <p:cNvSpPr>
            <a:spLocks noGrp="1" noChangeArrowheads="1"/>
          </p:cNvSpPr>
          <p:nvPr>
            <p:ph type="dt" sz="half" idx="10"/>
          </p:nvPr>
        </p:nvSpPr>
        <p:spPr>
          <a:ln/>
        </p:spPr>
        <p:txBody>
          <a:bodyPr/>
          <a:lstStyle>
            <a:lvl1pPr>
              <a:defRPr/>
            </a:lvl1pPr>
          </a:lstStyle>
          <a:p>
            <a:pPr>
              <a:defRPr/>
            </a:pPr>
            <a:fld id="{961E9FC1-90F3-4611-B466-5C07C2DCB065}" type="datetime1">
              <a:rPr lang="en-GB" smtClean="0"/>
              <a:pPr>
                <a:defRPr/>
              </a:pPr>
              <a:t>07/05/2014</a:t>
            </a:fld>
            <a:endParaRPr lang="en-GB" dirty="0">
              <a:solidFill>
                <a:srgbClr val="FFFFFF"/>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94201D05-C347-4DF6-A9FE-65BAC3E3998A}"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fld id="{E95CDAED-C12C-4C97-A14A-BF092804CC1E}" type="datetime1">
              <a:rPr lang="en-GB" smtClean="0"/>
              <a:pPr>
                <a:defRPr/>
              </a:pPr>
              <a:t>07/05/2014</a:t>
            </a:fld>
            <a:endParaRPr lang="en-GB" dirty="0">
              <a:solidFill>
                <a:srgbClr val="FFFFFF"/>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7D0A34C0-91B5-4554-846D-46880D57E110}"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0"/>
          <p:cNvSpPr>
            <a:spLocks noGrp="1" noChangeArrowheads="1"/>
          </p:cNvSpPr>
          <p:nvPr>
            <p:ph type="dt" sz="half" idx="10"/>
          </p:nvPr>
        </p:nvSpPr>
        <p:spPr>
          <a:ln/>
        </p:spPr>
        <p:txBody>
          <a:bodyPr/>
          <a:lstStyle>
            <a:lvl1pPr>
              <a:defRPr/>
            </a:lvl1pPr>
          </a:lstStyle>
          <a:p>
            <a:pPr>
              <a:defRPr/>
            </a:pPr>
            <a:fld id="{7106094C-77B2-4C75-9642-8D5066886C18}" type="datetime1">
              <a:rPr lang="en-GB" smtClean="0"/>
              <a:pPr>
                <a:defRPr/>
              </a:pPr>
              <a:t>07/05/2014</a:t>
            </a:fld>
            <a:endParaRPr lang="en-GB" dirty="0">
              <a:solidFill>
                <a:srgbClr val="FFFFFF"/>
              </a:solidFill>
            </a:endParaRPr>
          </a:p>
        </p:txBody>
      </p:sp>
      <p:sp>
        <p:nvSpPr>
          <p:cNvPr id="6"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7" name="Rectangle 12"/>
          <p:cNvSpPr>
            <a:spLocks noGrp="1" noChangeArrowheads="1"/>
          </p:cNvSpPr>
          <p:nvPr>
            <p:ph type="sldNum" sz="quarter" idx="12"/>
          </p:nvPr>
        </p:nvSpPr>
        <p:spPr>
          <a:ln/>
        </p:spPr>
        <p:txBody>
          <a:bodyPr/>
          <a:lstStyle>
            <a:lvl1pPr>
              <a:defRPr/>
            </a:lvl1pPr>
          </a:lstStyle>
          <a:p>
            <a:pPr>
              <a:defRPr/>
            </a:pPr>
            <a:fld id="{D521C5E6-8ECD-4071-A965-B7D5508E6373}"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0"/>
          <p:cNvSpPr>
            <a:spLocks noGrp="1" noChangeArrowheads="1"/>
          </p:cNvSpPr>
          <p:nvPr>
            <p:ph type="dt" sz="half" idx="10"/>
          </p:nvPr>
        </p:nvSpPr>
        <p:spPr>
          <a:ln/>
        </p:spPr>
        <p:txBody>
          <a:bodyPr/>
          <a:lstStyle>
            <a:lvl1pPr>
              <a:defRPr/>
            </a:lvl1pPr>
          </a:lstStyle>
          <a:p>
            <a:pPr>
              <a:defRPr/>
            </a:pPr>
            <a:fld id="{5F7258B2-F029-426A-A914-E6061216AC1C}" type="datetime1">
              <a:rPr lang="en-GB" smtClean="0"/>
              <a:pPr>
                <a:defRPr/>
              </a:pPr>
              <a:t>07/05/2014</a:t>
            </a:fld>
            <a:endParaRPr lang="en-GB" dirty="0">
              <a:solidFill>
                <a:srgbClr val="FFFFFF"/>
              </a:solidFill>
            </a:endParaRPr>
          </a:p>
        </p:txBody>
      </p:sp>
      <p:sp>
        <p:nvSpPr>
          <p:cNvPr id="8"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9" name="Rectangle 12"/>
          <p:cNvSpPr>
            <a:spLocks noGrp="1" noChangeArrowheads="1"/>
          </p:cNvSpPr>
          <p:nvPr>
            <p:ph type="sldNum" sz="quarter" idx="12"/>
          </p:nvPr>
        </p:nvSpPr>
        <p:spPr>
          <a:ln/>
        </p:spPr>
        <p:txBody>
          <a:bodyPr/>
          <a:lstStyle>
            <a:lvl1pPr>
              <a:defRPr/>
            </a:lvl1pPr>
          </a:lstStyle>
          <a:p>
            <a:pPr>
              <a:defRPr/>
            </a:pPr>
            <a:fld id="{6B0BEE57-623B-45AE-9428-894D795DDD6D}"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0"/>
          <p:cNvSpPr>
            <a:spLocks noGrp="1" noChangeArrowheads="1"/>
          </p:cNvSpPr>
          <p:nvPr>
            <p:ph type="dt" sz="half" idx="10"/>
          </p:nvPr>
        </p:nvSpPr>
        <p:spPr>
          <a:ln/>
        </p:spPr>
        <p:txBody>
          <a:bodyPr/>
          <a:lstStyle>
            <a:lvl1pPr>
              <a:defRPr/>
            </a:lvl1pPr>
          </a:lstStyle>
          <a:p>
            <a:pPr>
              <a:defRPr/>
            </a:pPr>
            <a:fld id="{23ECB3B4-22BD-4A7D-BEBE-89A7DE840DD3}" type="datetime1">
              <a:rPr lang="en-GB" smtClean="0"/>
              <a:pPr>
                <a:defRPr/>
              </a:pPr>
              <a:t>07/05/2014</a:t>
            </a:fld>
            <a:endParaRPr lang="en-GB" dirty="0">
              <a:solidFill>
                <a:srgbClr val="FFFFFF"/>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61091D4F-3434-485C-80A6-6BE71C3D84DF}"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0A35E8FA-784F-4854-A079-1FE66E63536C}" type="datetime1">
              <a:rPr lang="en-GB" smtClean="0"/>
              <a:pPr>
                <a:defRPr/>
              </a:pPr>
              <a:t>07/05/2014</a:t>
            </a:fld>
            <a:endParaRPr lang="en-GB" dirty="0">
              <a:solidFill>
                <a:srgbClr val="FFFFFF"/>
              </a:solidFill>
            </a:endParaRPr>
          </a:p>
        </p:txBody>
      </p:sp>
      <p:sp>
        <p:nvSpPr>
          <p:cNvPr id="3"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4" name="Rectangle 12"/>
          <p:cNvSpPr>
            <a:spLocks noGrp="1" noChangeArrowheads="1"/>
          </p:cNvSpPr>
          <p:nvPr>
            <p:ph type="sldNum" sz="quarter" idx="12"/>
          </p:nvPr>
        </p:nvSpPr>
        <p:spPr>
          <a:ln/>
        </p:spPr>
        <p:txBody>
          <a:bodyPr/>
          <a:lstStyle>
            <a:lvl1pPr>
              <a:defRPr/>
            </a:lvl1pPr>
          </a:lstStyle>
          <a:p>
            <a:pPr>
              <a:defRPr/>
            </a:pPr>
            <a:fld id="{3B6AA45B-7F6B-4810-A16B-6639806C0FCC}"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fld id="{64E8EE53-2FE3-4F99-ABB1-91D15FCE65AD}" type="datetime1">
              <a:rPr lang="en-GB" smtClean="0"/>
              <a:pPr>
                <a:defRPr/>
              </a:pPr>
              <a:t>07/05/2014</a:t>
            </a:fld>
            <a:endParaRPr lang="en-GB" dirty="0">
              <a:solidFill>
                <a:srgbClr val="FFFFFF"/>
              </a:solidFill>
            </a:endParaRPr>
          </a:p>
        </p:txBody>
      </p:sp>
      <p:sp>
        <p:nvSpPr>
          <p:cNvPr id="6"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7" name="Rectangle 12"/>
          <p:cNvSpPr>
            <a:spLocks noGrp="1" noChangeArrowheads="1"/>
          </p:cNvSpPr>
          <p:nvPr>
            <p:ph type="sldNum" sz="quarter" idx="12"/>
          </p:nvPr>
        </p:nvSpPr>
        <p:spPr>
          <a:ln/>
        </p:spPr>
        <p:txBody>
          <a:bodyPr/>
          <a:lstStyle>
            <a:lvl1pPr>
              <a:defRPr/>
            </a:lvl1pPr>
          </a:lstStyle>
          <a:p>
            <a:pPr>
              <a:defRPr/>
            </a:pPr>
            <a:fld id="{CF955D83-33B8-4762-8811-8793D2AA5C9F}"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fld id="{85548445-24A7-453A-BDBD-84F0B95D5968}" type="datetime1">
              <a:rPr lang="en-GB" smtClean="0"/>
              <a:pPr>
                <a:defRPr/>
              </a:pPr>
              <a:t>07/05/2014</a:t>
            </a:fld>
            <a:endParaRPr lang="en-GB" dirty="0">
              <a:solidFill>
                <a:srgbClr val="FFFFFF"/>
              </a:solidFill>
            </a:endParaRPr>
          </a:p>
        </p:txBody>
      </p:sp>
      <p:sp>
        <p:nvSpPr>
          <p:cNvPr id="6" name="Rectangle 11"/>
          <p:cNvSpPr>
            <a:spLocks noGrp="1" noChangeArrowheads="1"/>
          </p:cNvSpPr>
          <p:nvPr>
            <p:ph type="ftr" sz="quarter" idx="11"/>
          </p:nvPr>
        </p:nvSpPr>
        <p:spPr>
          <a:ln/>
        </p:spPr>
        <p:txBody>
          <a:bodyPr/>
          <a:lstStyle>
            <a:lvl1pPr>
              <a:defRPr/>
            </a:lvl1pPr>
          </a:lstStyle>
          <a:p>
            <a:pPr>
              <a:defRPr/>
            </a:pPr>
            <a:r>
              <a:rPr lang="en-GB" dirty="0"/>
              <a:t>© The University of Sheffield</a:t>
            </a:r>
            <a:endParaRPr lang="en-GB" dirty="0">
              <a:solidFill>
                <a:srgbClr val="FFFFFF"/>
              </a:solidFill>
            </a:endParaRPr>
          </a:p>
        </p:txBody>
      </p:sp>
      <p:sp>
        <p:nvSpPr>
          <p:cNvPr id="7" name="Rectangle 12"/>
          <p:cNvSpPr>
            <a:spLocks noGrp="1" noChangeArrowheads="1"/>
          </p:cNvSpPr>
          <p:nvPr>
            <p:ph type="sldNum" sz="quarter" idx="12"/>
          </p:nvPr>
        </p:nvSpPr>
        <p:spPr>
          <a:ln/>
        </p:spPr>
        <p:txBody>
          <a:bodyPr/>
          <a:lstStyle>
            <a:lvl1pPr>
              <a:defRPr/>
            </a:lvl1pPr>
          </a:lstStyle>
          <a:p>
            <a:pPr>
              <a:defRPr/>
            </a:pPr>
            <a:fld id="{A569B168-CEFB-466B-BAB6-1A7AC9DC4113}"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13716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smtClean="0"/>
          </a:p>
        </p:txBody>
      </p:sp>
      <p:sp>
        <p:nvSpPr>
          <p:cNvPr id="2051" name="Rectangle 3"/>
          <p:cNvSpPr>
            <a:spLocks noGrp="1" noChangeArrowheads="1"/>
          </p:cNvSpPr>
          <p:nvPr>
            <p:ph type="body" idx="1"/>
          </p:nvPr>
        </p:nvSpPr>
        <p:spPr bwMode="auto">
          <a:xfrm>
            <a:off x="609600" y="2362200"/>
            <a:ext cx="8229600"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endParaRPr lang="en-GB" smtClean="0"/>
          </a:p>
        </p:txBody>
      </p:sp>
      <p:sp>
        <p:nvSpPr>
          <p:cNvPr id="1034" name="Rectangle 10"/>
          <p:cNvSpPr>
            <a:spLocks noGrp="1" noChangeArrowheads="1"/>
          </p:cNvSpPr>
          <p:nvPr>
            <p:ph type="dt" sz="half" idx="2"/>
          </p:nvPr>
        </p:nvSpPr>
        <p:spPr bwMode="auto">
          <a:xfrm>
            <a:off x="685800" y="6553200"/>
            <a:ext cx="914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rgbClr val="2A196F"/>
                </a:solidFill>
                <a:latin typeface="+mn-lt"/>
              </a:defRPr>
            </a:lvl1pPr>
          </a:lstStyle>
          <a:p>
            <a:pPr>
              <a:defRPr/>
            </a:pPr>
            <a:fld id="{0D8A2089-4FEE-46A0-9C09-A6A0629828CA}" type="datetime1">
              <a:rPr lang="en-GB" smtClean="0"/>
              <a:pPr>
                <a:defRPr/>
              </a:pPr>
              <a:t>07/05/2014</a:t>
            </a:fld>
            <a:endParaRPr lang="en-GB" dirty="0">
              <a:solidFill>
                <a:srgbClr val="FFFFFF"/>
              </a:solidFill>
            </a:endParaRPr>
          </a:p>
        </p:txBody>
      </p:sp>
      <p:sp>
        <p:nvSpPr>
          <p:cNvPr id="1035" name="Rectangle 11"/>
          <p:cNvSpPr>
            <a:spLocks noGrp="1" noChangeArrowheads="1"/>
          </p:cNvSpPr>
          <p:nvPr>
            <p:ph type="ftr" sz="quarter" idx="3"/>
          </p:nvPr>
        </p:nvSpPr>
        <p:spPr bwMode="auto">
          <a:xfrm>
            <a:off x="1371600" y="6553200"/>
            <a:ext cx="518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rgbClr val="2A196F"/>
                </a:solidFill>
                <a:latin typeface="+mn-lt"/>
              </a:defRPr>
            </a:lvl1pPr>
          </a:lstStyle>
          <a:p>
            <a:pPr>
              <a:defRPr/>
            </a:pPr>
            <a:r>
              <a:rPr lang="en-GB" dirty="0"/>
              <a:t>© The University of Sheffield</a:t>
            </a:r>
            <a:endParaRPr lang="en-GB" dirty="0">
              <a:solidFill>
                <a:srgbClr val="FFFFFF"/>
              </a:solidFill>
            </a:endParaRPr>
          </a:p>
        </p:txBody>
      </p:sp>
      <p:sp>
        <p:nvSpPr>
          <p:cNvPr id="1036" name="Rectangle 12"/>
          <p:cNvSpPr>
            <a:spLocks noGrp="1" noChangeArrowheads="1"/>
          </p:cNvSpPr>
          <p:nvPr>
            <p:ph type="sldNum" sz="quarter" idx="4"/>
          </p:nvPr>
        </p:nvSpPr>
        <p:spPr bwMode="auto">
          <a:xfrm>
            <a:off x="7010400" y="152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a:solidFill>
                  <a:srgbClr val="2A196F"/>
                </a:solidFill>
                <a:latin typeface="TUOS Stephenson" pitchFamily="-128" charset="0"/>
              </a:defRPr>
            </a:lvl1pPr>
          </a:lstStyle>
          <a:p>
            <a:pPr>
              <a:defRPr/>
            </a:pPr>
            <a:fld id="{FDE6AB85-CEE2-45C6-903A-45B975DC4016}" type="slidenum">
              <a:rPr lang="en-GB"/>
              <a:pPr>
                <a:defRPr/>
              </a:pPr>
              <a:t>‹#›</a:t>
            </a:fld>
            <a:endParaRPr lang="en-GB" dirty="0"/>
          </a:p>
        </p:txBody>
      </p:sp>
      <p:pic>
        <p:nvPicPr>
          <p:cNvPr id="2055" name="Picture 37"/>
          <p:cNvPicPr>
            <a:picLocks noChangeAspect="1" noChangeArrowheads="1"/>
          </p:cNvPicPr>
          <p:nvPr/>
        </p:nvPicPr>
        <p:blipFill>
          <a:blip r:embed="rId14" cstate="print"/>
          <a:srcRect/>
          <a:stretch>
            <a:fillRect/>
          </a:stretch>
        </p:blipFill>
        <p:spPr bwMode="auto">
          <a:xfrm>
            <a:off x="0" y="152400"/>
            <a:ext cx="2425700" cy="736600"/>
          </a:xfrm>
          <a:prstGeom prst="rect">
            <a:avLst/>
          </a:prstGeom>
          <a:noFill/>
          <a:ln w="9525">
            <a:noFill/>
            <a:miter lim="800000"/>
            <a:headEnd/>
            <a:tailEnd/>
          </a:ln>
        </p:spPr>
      </p:pic>
      <p:pic>
        <p:nvPicPr>
          <p:cNvPr id="2056" name="Picture 7" descr="logo for white powerpoint.GIF"/>
          <p:cNvPicPr>
            <a:picLocks noChangeAspect="1"/>
          </p:cNvPicPr>
          <p:nvPr userDrawn="1"/>
        </p:nvPicPr>
        <p:blipFill>
          <a:blip r:embed="rId15" cstate="print"/>
          <a:srcRect/>
          <a:stretch>
            <a:fillRect/>
          </a:stretch>
        </p:blipFill>
        <p:spPr bwMode="auto">
          <a:xfrm>
            <a:off x="8043863" y="6173788"/>
            <a:ext cx="1065212" cy="6397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p:txStyles>
    <p:titleStyle>
      <a:lvl1pPr algn="l" rtl="0" fontAlgn="base">
        <a:lnSpc>
          <a:spcPct val="83000"/>
        </a:lnSpc>
        <a:spcBef>
          <a:spcPct val="0"/>
        </a:spcBef>
        <a:spcAft>
          <a:spcPct val="0"/>
        </a:spcAft>
        <a:defRPr sz="4400">
          <a:solidFill>
            <a:srgbClr val="2A196F"/>
          </a:solidFill>
          <a:latin typeface="+mj-lt"/>
          <a:ea typeface="+mj-ea"/>
          <a:cs typeface="+mj-cs"/>
        </a:defRPr>
      </a:lvl1pPr>
      <a:lvl2pPr algn="l" rtl="0" fontAlgn="base">
        <a:lnSpc>
          <a:spcPct val="83000"/>
        </a:lnSpc>
        <a:spcBef>
          <a:spcPct val="0"/>
        </a:spcBef>
        <a:spcAft>
          <a:spcPct val="0"/>
        </a:spcAft>
        <a:defRPr sz="4400">
          <a:solidFill>
            <a:srgbClr val="2A196F"/>
          </a:solidFill>
          <a:latin typeface="TUOS Stephenson" pitchFamily="-128" charset="0"/>
        </a:defRPr>
      </a:lvl2pPr>
      <a:lvl3pPr algn="l" rtl="0" fontAlgn="base">
        <a:lnSpc>
          <a:spcPct val="83000"/>
        </a:lnSpc>
        <a:spcBef>
          <a:spcPct val="0"/>
        </a:spcBef>
        <a:spcAft>
          <a:spcPct val="0"/>
        </a:spcAft>
        <a:defRPr sz="4400">
          <a:solidFill>
            <a:srgbClr val="2A196F"/>
          </a:solidFill>
          <a:latin typeface="TUOS Stephenson" pitchFamily="-128" charset="0"/>
        </a:defRPr>
      </a:lvl3pPr>
      <a:lvl4pPr algn="l" rtl="0" fontAlgn="base">
        <a:lnSpc>
          <a:spcPct val="83000"/>
        </a:lnSpc>
        <a:spcBef>
          <a:spcPct val="0"/>
        </a:spcBef>
        <a:spcAft>
          <a:spcPct val="0"/>
        </a:spcAft>
        <a:defRPr sz="4400">
          <a:solidFill>
            <a:srgbClr val="2A196F"/>
          </a:solidFill>
          <a:latin typeface="TUOS Stephenson" pitchFamily="-128" charset="0"/>
        </a:defRPr>
      </a:lvl4pPr>
      <a:lvl5pPr algn="l" rtl="0" fontAlgn="base">
        <a:lnSpc>
          <a:spcPct val="83000"/>
        </a:lnSpc>
        <a:spcBef>
          <a:spcPct val="0"/>
        </a:spcBef>
        <a:spcAft>
          <a:spcPct val="0"/>
        </a:spcAft>
        <a:defRPr sz="4400">
          <a:solidFill>
            <a:srgbClr val="2A196F"/>
          </a:solidFill>
          <a:latin typeface="TUOS Stephenson" pitchFamily="-128" charset="0"/>
        </a:defRPr>
      </a:lvl5pPr>
      <a:lvl6pPr marL="457200" algn="l" rtl="0" eaLnBrk="1" fontAlgn="base" hangingPunct="1">
        <a:lnSpc>
          <a:spcPct val="83000"/>
        </a:lnSpc>
        <a:spcBef>
          <a:spcPct val="0"/>
        </a:spcBef>
        <a:spcAft>
          <a:spcPct val="0"/>
        </a:spcAft>
        <a:defRPr sz="4400">
          <a:solidFill>
            <a:srgbClr val="2A196F"/>
          </a:solidFill>
          <a:latin typeface="TUOS Stephenson" pitchFamily="-128" charset="0"/>
        </a:defRPr>
      </a:lvl6pPr>
      <a:lvl7pPr marL="914400" algn="l" rtl="0" eaLnBrk="1" fontAlgn="base" hangingPunct="1">
        <a:lnSpc>
          <a:spcPct val="83000"/>
        </a:lnSpc>
        <a:spcBef>
          <a:spcPct val="0"/>
        </a:spcBef>
        <a:spcAft>
          <a:spcPct val="0"/>
        </a:spcAft>
        <a:defRPr sz="4400">
          <a:solidFill>
            <a:srgbClr val="2A196F"/>
          </a:solidFill>
          <a:latin typeface="TUOS Stephenson" pitchFamily="-128" charset="0"/>
        </a:defRPr>
      </a:lvl7pPr>
      <a:lvl8pPr marL="1371600" algn="l" rtl="0" eaLnBrk="1" fontAlgn="base" hangingPunct="1">
        <a:lnSpc>
          <a:spcPct val="83000"/>
        </a:lnSpc>
        <a:spcBef>
          <a:spcPct val="0"/>
        </a:spcBef>
        <a:spcAft>
          <a:spcPct val="0"/>
        </a:spcAft>
        <a:defRPr sz="4400">
          <a:solidFill>
            <a:srgbClr val="2A196F"/>
          </a:solidFill>
          <a:latin typeface="TUOS Stephenson" pitchFamily="-128" charset="0"/>
        </a:defRPr>
      </a:lvl8pPr>
      <a:lvl9pPr marL="1828800" algn="l" rtl="0" eaLnBrk="1" fontAlgn="base" hangingPunct="1">
        <a:lnSpc>
          <a:spcPct val="83000"/>
        </a:lnSpc>
        <a:spcBef>
          <a:spcPct val="0"/>
        </a:spcBef>
        <a:spcAft>
          <a:spcPct val="0"/>
        </a:spcAft>
        <a:defRPr sz="4400">
          <a:solidFill>
            <a:srgbClr val="2A196F"/>
          </a:solidFill>
          <a:latin typeface="TUOS Stephenson" pitchFamily="-128" charset="0"/>
        </a:defRPr>
      </a:lvl9pPr>
    </p:titleStyle>
    <p:bodyStyle>
      <a:lvl1pPr marL="342900" indent="-342900" algn="l" rtl="0" fontAlgn="base">
        <a:spcBef>
          <a:spcPct val="30000"/>
        </a:spcBef>
        <a:spcAft>
          <a:spcPct val="0"/>
        </a:spcAft>
        <a:buChar char="•"/>
        <a:defRPr sz="3200">
          <a:solidFill>
            <a:srgbClr val="2A196F"/>
          </a:solidFill>
          <a:latin typeface="+mn-lt"/>
          <a:ea typeface="+mn-ea"/>
          <a:cs typeface="+mn-cs"/>
        </a:defRPr>
      </a:lvl1pPr>
      <a:lvl2pPr marL="742950" indent="-285750" algn="l" rtl="0" fontAlgn="base">
        <a:spcBef>
          <a:spcPct val="30000"/>
        </a:spcBef>
        <a:spcAft>
          <a:spcPct val="0"/>
        </a:spcAft>
        <a:buFont typeface="TUOS Stephenson" pitchFamily="18" charset="0"/>
        <a:buChar char="•"/>
        <a:defRPr sz="2800">
          <a:solidFill>
            <a:srgbClr val="2A196F"/>
          </a:solidFill>
          <a:latin typeface="+mn-lt"/>
        </a:defRPr>
      </a:lvl2pPr>
      <a:lvl3pPr marL="1143000" indent="-228600" algn="l" rtl="0" fontAlgn="base">
        <a:spcBef>
          <a:spcPct val="20000"/>
        </a:spcBef>
        <a:spcAft>
          <a:spcPct val="0"/>
        </a:spcAft>
        <a:defRPr sz="2400">
          <a:solidFill>
            <a:srgbClr val="2A196F"/>
          </a:solidFill>
          <a:latin typeface="+mn-lt"/>
        </a:defRPr>
      </a:lvl3pPr>
      <a:lvl4pPr marL="1600200" indent="-228600" algn="l" rtl="0" fontAlgn="base">
        <a:lnSpc>
          <a:spcPct val="120000"/>
        </a:lnSpc>
        <a:spcBef>
          <a:spcPct val="20000"/>
        </a:spcBef>
        <a:spcAft>
          <a:spcPct val="0"/>
        </a:spcAft>
        <a:buFont typeface="TUOS Stephenson" pitchFamily="18" charset="0"/>
        <a:defRPr sz="1400">
          <a:solidFill>
            <a:srgbClr val="2A196F"/>
          </a:solidFill>
          <a:latin typeface="+mn-lt"/>
        </a:defRPr>
      </a:lvl4pPr>
      <a:lvl5pPr marL="2057400" indent="-228600" algn="l" rtl="0" fontAlgn="base">
        <a:lnSpc>
          <a:spcPct val="140000"/>
        </a:lnSpc>
        <a:spcBef>
          <a:spcPct val="20000"/>
        </a:spcBef>
        <a:spcAft>
          <a:spcPct val="0"/>
        </a:spcAft>
        <a:buFont typeface="TUOS Stephenson" pitchFamily="18" charset="0"/>
        <a:buChar char="•"/>
        <a:defRPr sz="900">
          <a:solidFill>
            <a:srgbClr val="2A196F"/>
          </a:solidFill>
          <a:latin typeface="+mn-lt"/>
        </a:defRPr>
      </a:lvl5pPr>
      <a:lvl6pPr marL="25146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6pPr>
      <a:lvl7pPr marL="29718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7pPr>
      <a:lvl8pPr marL="34290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8pPr>
      <a:lvl9pPr marL="38862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williamson@sheffield.ac.uk"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www.sheffield.ac.uk/library/rd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heffield.ac.uk/library/rdm" TargetMode="External"/><Relationship Id="rId2" Type="http://schemas.openxmlformats.org/officeDocument/2006/relationships/hyperlink" Target="mailto:rdm@sheffield.ac.u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lgn="r"/>
            <a:r>
              <a:rPr lang="en-US" sz="4800" i="1" dirty="0" smtClean="0"/>
              <a:t>Research Data Management Update, University of Sheffield</a:t>
            </a:r>
          </a:p>
        </p:txBody>
      </p:sp>
      <p:sp>
        <p:nvSpPr>
          <p:cNvPr id="4099" name="Rectangle 3"/>
          <p:cNvSpPr>
            <a:spLocks noGrp="1" noChangeArrowheads="1"/>
          </p:cNvSpPr>
          <p:nvPr>
            <p:ph type="subTitle" idx="1"/>
          </p:nvPr>
        </p:nvSpPr>
        <p:spPr>
          <a:xfrm>
            <a:off x="609600" y="4648200"/>
            <a:ext cx="8229600" cy="1517104"/>
          </a:xfrm>
        </p:spPr>
        <p:txBody>
          <a:bodyPr/>
          <a:lstStyle/>
          <a:p>
            <a:r>
              <a:rPr lang="en-US" sz="2400" b="1" dirty="0" smtClean="0">
                <a:solidFill>
                  <a:srgbClr val="0099FF"/>
                </a:solidFill>
              </a:rPr>
              <a:t>Laurian Williamson, Research Data Management Coordinator</a:t>
            </a:r>
          </a:p>
          <a:p>
            <a:r>
              <a:rPr lang="en-US" sz="2400" b="1" dirty="0" smtClean="0">
                <a:solidFill>
                  <a:srgbClr val="0099FF"/>
                </a:solidFill>
              </a:rPr>
              <a:t>08 May 2014</a:t>
            </a:r>
          </a:p>
          <a:p>
            <a:r>
              <a:rPr lang="en-US" sz="2400" b="1" dirty="0" smtClean="0">
                <a:solidFill>
                  <a:srgbClr val="0099FF"/>
                </a:solidFill>
              </a:rPr>
              <a:t>DCC/EPSRC Workshop, University of Glasgow</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b="1" dirty="0" smtClean="0"/>
              <a:t>RDM Survey</a:t>
            </a:r>
          </a:p>
        </p:txBody>
      </p:sp>
      <p:sp>
        <p:nvSpPr>
          <p:cNvPr id="3" name="Content Placeholder 2"/>
          <p:cNvSpPr>
            <a:spLocks noGrp="1"/>
          </p:cNvSpPr>
          <p:nvPr>
            <p:ph idx="1"/>
          </p:nvPr>
        </p:nvSpPr>
        <p:spPr/>
        <p:txBody>
          <a:bodyPr/>
          <a:lstStyle/>
          <a:p>
            <a:pPr eaLnBrk="1" hangingPunct="1">
              <a:defRPr/>
            </a:pPr>
            <a:r>
              <a:rPr lang="en-GB" sz="2800" dirty="0"/>
              <a:t>RDM Survey completed (based upon DAF)</a:t>
            </a:r>
          </a:p>
          <a:p>
            <a:pPr lvl="1" eaLnBrk="1" hangingPunct="1">
              <a:defRPr/>
            </a:pPr>
            <a:r>
              <a:rPr lang="en-GB" sz="2400" dirty="0"/>
              <a:t>646 total responses</a:t>
            </a:r>
          </a:p>
          <a:p>
            <a:pPr lvl="1" eaLnBrk="1" hangingPunct="1">
              <a:defRPr/>
            </a:pPr>
            <a:r>
              <a:rPr lang="en-GB" sz="2400" dirty="0"/>
              <a:t>433 full responses</a:t>
            </a:r>
          </a:p>
          <a:p>
            <a:pPr lvl="1" eaLnBrk="1" hangingPunct="1">
              <a:defRPr/>
            </a:pPr>
            <a:r>
              <a:rPr lang="en-GB" sz="2400" dirty="0"/>
              <a:t>213 incomplete responses</a:t>
            </a:r>
          </a:p>
          <a:p>
            <a:pPr>
              <a:defRPr/>
            </a:pPr>
            <a:r>
              <a:rPr lang="en-GB" dirty="0" smtClean="0"/>
              <a:t>Covering RDM practices, awareness &amp; training requirements</a:t>
            </a:r>
          </a:p>
          <a:p>
            <a:pPr>
              <a:defRPr/>
            </a:pPr>
            <a:r>
              <a:rPr lang="en-GB" dirty="0" smtClean="0"/>
              <a:t>Identify priority areas of training &amp; support required</a:t>
            </a:r>
          </a:p>
          <a:p>
            <a:pPr marL="0" indent="0">
              <a:buFontTx/>
              <a:buNone/>
              <a:defRPr/>
            </a:pPr>
            <a:endParaRPr lang="en-GB" dirty="0"/>
          </a:p>
        </p:txBody>
      </p:sp>
      <p:sp>
        <p:nvSpPr>
          <p:cNvPr id="4" name="Date Placeholder 3"/>
          <p:cNvSpPr>
            <a:spLocks noGrp="1"/>
          </p:cNvSpPr>
          <p:nvPr>
            <p:ph type="dt" sz="quarter" idx="10"/>
          </p:nvPr>
        </p:nvSpPr>
        <p:spPr/>
        <p:txBody>
          <a:bodyPr/>
          <a:lstStyle/>
          <a:p>
            <a:pPr>
              <a:defRPr/>
            </a:pPr>
            <a:fld id="{131A2D1B-FC19-4C30-8C02-49C9459549F7}"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3205836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b="1" dirty="0" smtClean="0"/>
              <a:t>Next steps</a:t>
            </a:r>
          </a:p>
        </p:txBody>
      </p:sp>
      <p:sp>
        <p:nvSpPr>
          <p:cNvPr id="29699" name="Content Placeholder 2"/>
          <p:cNvSpPr>
            <a:spLocks noGrp="1"/>
          </p:cNvSpPr>
          <p:nvPr>
            <p:ph idx="1"/>
          </p:nvPr>
        </p:nvSpPr>
        <p:spPr/>
        <p:txBody>
          <a:bodyPr/>
          <a:lstStyle/>
          <a:p>
            <a:r>
              <a:rPr lang="en-GB" altLang="en-US" dirty="0" smtClean="0"/>
              <a:t>Technical requirements gathering (workflows)</a:t>
            </a:r>
          </a:p>
          <a:p>
            <a:r>
              <a:rPr lang="en-GB" altLang="en-US" dirty="0" smtClean="0"/>
              <a:t>Increased advocacy and training</a:t>
            </a:r>
          </a:p>
          <a:p>
            <a:r>
              <a:rPr lang="en-GB" altLang="en-US" dirty="0" smtClean="0"/>
              <a:t>Benchmark  progress towards compliance with EPSRC's Policy Framework on Research Data</a:t>
            </a:r>
          </a:p>
          <a:p>
            <a:r>
              <a:rPr lang="en-GB" altLang="en-US" dirty="0" smtClean="0"/>
              <a:t>Resourcing &amp; sustainable RDM support</a:t>
            </a:r>
          </a:p>
        </p:txBody>
      </p:sp>
      <p:sp>
        <p:nvSpPr>
          <p:cNvPr id="4" name="Date Placeholder 3"/>
          <p:cNvSpPr>
            <a:spLocks noGrp="1"/>
          </p:cNvSpPr>
          <p:nvPr>
            <p:ph type="dt" sz="quarter" idx="10"/>
          </p:nvPr>
        </p:nvSpPr>
        <p:spPr/>
        <p:txBody>
          <a:bodyPr/>
          <a:lstStyle/>
          <a:p>
            <a:pPr>
              <a:defRPr/>
            </a:pPr>
            <a:fld id="{131A2D1B-FC19-4C30-8C02-49C9459549F7}"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26225098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RDM Challenges</a:t>
            </a:r>
            <a:endParaRPr lang="en-GB" b="1" dirty="0"/>
          </a:p>
        </p:txBody>
      </p:sp>
      <p:sp>
        <p:nvSpPr>
          <p:cNvPr id="3" name="Content Placeholder 2"/>
          <p:cNvSpPr>
            <a:spLocks noGrp="1"/>
          </p:cNvSpPr>
          <p:nvPr>
            <p:ph idx="1"/>
          </p:nvPr>
        </p:nvSpPr>
        <p:spPr>
          <a:xfrm>
            <a:off x="609600" y="2132856"/>
            <a:ext cx="8229600" cy="3963144"/>
          </a:xfrm>
        </p:spPr>
        <p:txBody>
          <a:bodyPr/>
          <a:lstStyle/>
          <a:p>
            <a:pPr lvl="1">
              <a:buFont typeface="Arial" pitchFamily="34" charset="0"/>
              <a:buChar char="•"/>
            </a:pPr>
            <a:r>
              <a:rPr lang="en-US" dirty="0" smtClean="0"/>
              <a:t>Research data viewed as a valuable research output</a:t>
            </a:r>
          </a:p>
          <a:p>
            <a:pPr lvl="1">
              <a:buFont typeface="Arial" pitchFamily="34" charset="0"/>
              <a:buChar char="•"/>
            </a:pPr>
            <a:r>
              <a:rPr lang="en-US" dirty="0" smtClean="0"/>
              <a:t>Impact, reward and recognition</a:t>
            </a:r>
          </a:p>
          <a:p>
            <a:pPr lvl="1">
              <a:buFont typeface="Arial" pitchFamily="34" charset="0"/>
              <a:buChar char="•"/>
            </a:pPr>
            <a:r>
              <a:rPr lang="en-US" dirty="0" smtClean="0"/>
              <a:t>Resourcing and costing (researcher and institution)</a:t>
            </a:r>
          </a:p>
          <a:p>
            <a:pPr lvl="1">
              <a:buFont typeface="Arial" pitchFamily="34" charset="0"/>
              <a:buChar char="•"/>
            </a:pPr>
            <a:r>
              <a:rPr lang="en-US" dirty="0" smtClean="0"/>
              <a:t>Capacity to deliver all of this</a:t>
            </a:r>
          </a:p>
          <a:p>
            <a:pPr lvl="1">
              <a:buFont typeface="Arial" pitchFamily="34" charset="0"/>
              <a:buChar char="•"/>
            </a:pPr>
            <a:r>
              <a:rPr lang="en-US" dirty="0" smtClean="0"/>
              <a:t>Compliance with both my institutional and funders’ expectations – TIME TO DO ALL THIS?</a:t>
            </a:r>
          </a:p>
          <a:p>
            <a:pPr>
              <a:buNone/>
            </a:pPr>
            <a:endParaRPr lang="en-GB" dirty="0"/>
          </a:p>
        </p:txBody>
      </p:sp>
      <p:sp>
        <p:nvSpPr>
          <p:cNvPr id="4" name="Date Placeholder 3"/>
          <p:cNvSpPr>
            <a:spLocks noGrp="1"/>
          </p:cNvSpPr>
          <p:nvPr>
            <p:ph type="dt" sz="half" idx="10"/>
          </p:nvPr>
        </p:nvSpPr>
        <p:spPr/>
        <p:txBody>
          <a:bodyPr/>
          <a:lstStyle/>
          <a:p>
            <a:pPr>
              <a:defRPr/>
            </a:pPr>
            <a:fld id="{961E9FC1-90F3-4611-B466-5C07C2DCB065}"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a:xfrm flipV="1">
            <a:off x="3059832" y="7631752"/>
            <a:ext cx="3493368" cy="45719"/>
          </a:xfrm>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32576489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RDM Challenges</a:t>
            </a:r>
            <a:endParaRPr lang="en-GB" b="1" dirty="0"/>
          </a:p>
        </p:txBody>
      </p:sp>
      <p:sp>
        <p:nvSpPr>
          <p:cNvPr id="3" name="Content Placeholder 2"/>
          <p:cNvSpPr>
            <a:spLocks noGrp="1"/>
          </p:cNvSpPr>
          <p:nvPr>
            <p:ph idx="1"/>
          </p:nvPr>
        </p:nvSpPr>
        <p:spPr>
          <a:xfrm>
            <a:off x="609600" y="2132856"/>
            <a:ext cx="8229600" cy="3963144"/>
          </a:xfrm>
        </p:spPr>
        <p:txBody>
          <a:bodyPr/>
          <a:lstStyle/>
          <a:p>
            <a:pPr lvl="1">
              <a:buFont typeface="Arial" pitchFamily="34" charset="0"/>
              <a:buChar char="•"/>
            </a:pPr>
            <a:r>
              <a:rPr lang="en-GB" b="1" dirty="0" smtClean="0"/>
              <a:t>Speaking the same language </a:t>
            </a:r>
            <a:r>
              <a:rPr lang="en-GB" dirty="0" smtClean="0"/>
              <a:t>(disciplines, across and within support services)</a:t>
            </a:r>
          </a:p>
          <a:p>
            <a:pPr marL="457200" lvl="1" indent="0" eaLnBrk="1" hangingPunct="1">
              <a:buNone/>
            </a:pPr>
            <a:endParaRPr lang="en-GB" dirty="0" smtClean="0"/>
          </a:p>
          <a:p>
            <a:pPr lvl="1">
              <a:buFont typeface="Arial" pitchFamily="34" charset="0"/>
              <a:buChar char="•"/>
            </a:pPr>
            <a:r>
              <a:rPr lang="en-GB" b="1" dirty="0" smtClean="0"/>
              <a:t>Complexity </a:t>
            </a:r>
            <a:r>
              <a:rPr lang="en-GB" dirty="0" smtClean="0"/>
              <a:t>(across disciplines) and </a:t>
            </a:r>
            <a:r>
              <a:rPr lang="en-GB" b="1" dirty="0" smtClean="0"/>
              <a:t>scale</a:t>
            </a:r>
            <a:r>
              <a:rPr lang="en-GB" dirty="0" smtClean="0"/>
              <a:t> (across research groups and the institution)</a:t>
            </a:r>
          </a:p>
          <a:p>
            <a:pPr marL="457200" lvl="1" indent="0" eaLnBrk="1" hangingPunct="1">
              <a:buNone/>
            </a:pPr>
            <a:endParaRPr lang="en-GB" dirty="0" smtClean="0"/>
          </a:p>
          <a:p>
            <a:pPr lvl="1">
              <a:buFont typeface="Arial" pitchFamily="34" charset="0"/>
              <a:buChar char="•"/>
            </a:pPr>
            <a:r>
              <a:rPr lang="en-GB" b="1" dirty="0" smtClean="0"/>
              <a:t>Engagement </a:t>
            </a:r>
            <a:r>
              <a:rPr lang="en-GB" dirty="0" smtClean="0"/>
              <a:t>(from researchers, support services, and governance groups)</a:t>
            </a:r>
          </a:p>
          <a:p>
            <a:pPr>
              <a:buNone/>
            </a:pPr>
            <a:endParaRPr lang="en-GB" dirty="0"/>
          </a:p>
        </p:txBody>
      </p:sp>
      <p:sp>
        <p:nvSpPr>
          <p:cNvPr id="4" name="Date Placeholder 3"/>
          <p:cNvSpPr>
            <a:spLocks noGrp="1"/>
          </p:cNvSpPr>
          <p:nvPr>
            <p:ph type="dt" sz="half" idx="10"/>
          </p:nvPr>
        </p:nvSpPr>
        <p:spPr/>
        <p:txBody>
          <a:bodyPr/>
          <a:lstStyle/>
          <a:p>
            <a:pPr>
              <a:defRPr/>
            </a:pPr>
            <a:fld id="{961E9FC1-90F3-4611-B466-5C07C2DCB065}"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a:xfrm flipV="1">
            <a:off x="3059832" y="7631752"/>
            <a:ext cx="3493368" cy="45719"/>
          </a:xfrm>
        </p:spPr>
        <p:txBody>
          <a:bodyPr/>
          <a:lstStyle/>
          <a:p>
            <a:pPr>
              <a:defRPr/>
            </a:pPr>
            <a:r>
              <a:rPr lang="en-GB" dirty="0" smtClean="0"/>
              <a:t>© The University of Sheffield</a:t>
            </a:r>
            <a:endParaRPr lang="en-GB" dirty="0">
              <a:solidFill>
                <a:srgbClr val="FFFFFF"/>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pPr eaLnBrk="1" hangingPunct="1"/>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Thank-you</a:t>
            </a:r>
            <a:br>
              <a:rPr lang="en-US" dirty="0" smtClean="0"/>
            </a:br>
            <a:r>
              <a:rPr lang="en-US" dirty="0"/>
              <a:t/>
            </a:r>
            <a:br>
              <a:rPr lang="en-US" dirty="0"/>
            </a:br>
            <a:r>
              <a:rPr lang="en-US" sz="2800" dirty="0" smtClean="0">
                <a:hlinkClick r:id="rId3"/>
              </a:rPr>
              <a:t>l.williamson@sheffield.ac.uk</a:t>
            </a:r>
            <a:r>
              <a:rPr lang="en-US" sz="2800" dirty="0" smtClean="0"/>
              <a:t/>
            </a:r>
            <a:br>
              <a:rPr lang="en-US" sz="2800" dirty="0" smtClean="0"/>
            </a:br>
            <a:r>
              <a:rPr lang="en-US" sz="2800" dirty="0" smtClean="0"/>
              <a:t/>
            </a:r>
            <a:br>
              <a:rPr lang="en-US" sz="2800" dirty="0" smtClean="0"/>
            </a:br>
            <a:r>
              <a:rPr lang="en-US" sz="2800" dirty="0" smtClean="0"/>
              <a:t>@LaurianW</a:t>
            </a:r>
            <a:br>
              <a:rPr lang="en-US" sz="2800" dirty="0" smtClean="0"/>
            </a:br>
            <a:r>
              <a:rPr lang="en-US" sz="2800" dirty="0"/>
              <a:t/>
            </a:r>
            <a:br>
              <a:rPr lang="en-US" sz="2800" dirty="0"/>
            </a:br>
            <a:r>
              <a:rPr lang="en-US" sz="2800" dirty="0">
                <a:hlinkClick r:id="rId4"/>
              </a:rPr>
              <a:t>http://</a:t>
            </a:r>
            <a:r>
              <a:rPr lang="en-US" sz="2800" dirty="0" smtClean="0">
                <a:hlinkClick r:id="rId4"/>
              </a:rPr>
              <a:t>www.sheffield.ac.uk/library/rdm</a:t>
            </a:r>
            <a:r>
              <a:rPr lang="en-US" sz="2800" dirty="0" smtClean="0"/>
              <a:t/>
            </a:r>
            <a:br>
              <a:rPr lang="en-US" sz="2800" dirty="0" smtClean="0"/>
            </a:br>
            <a:r>
              <a:rPr lang="en-US" dirty="0" smtClean="0"/>
              <a:t/>
            </a:r>
            <a:br>
              <a:rPr lang="en-US" dirty="0" smtClean="0"/>
            </a:br>
            <a:r>
              <a:rPr lang="en-US" dirty="0" smtClean="0"/>
              <a:t/>
            </a:r>
            <a:br>
              <a:rPr lang="en-US" dirty="0" smtClean="0"/>
            </a:br>
            <a:endParaRPr lang="en-US" dirty="0" smtClean="0"/>
          </a:p>
        </p:txBody>
      </p:sp>
    </p:spTree>
    <p:extLst>
      <p:ext uri="{BB962C8B-B14F-4D97-AF65-F5344CB8AC3E}">
        <p14:creationId xmlns:p14="http://schemas.microsoft.com/office/powerpoint/2010/main" val="1404732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dirty="0" smtClean="0"/>
              <a:t>RDM – meeting the challenge</a:t>
            </a:r>
          </a:p>
        </p:txBody>
      </p:sp>
      <p:sp>
        <p:nvSpPr>
          <p:cNvPr id="10243" name="Content Placeholder 2"/>
          <p:cNvSpPr>
            <a:spLocks noGrp="1"/>
          </p:cNvSpPr>
          <p:nvPr>
            <p:ph idx="1"/>
          </p:nvPr>
        </p:nvSpPr>
        <p:spPr/>
        <p:txBody>
          <a:bodyPr/>
          <a:lstStyle/>
          <a:p>
            <a:r>
              <a:rPr lang="en-GB" altLang="en-US" sz="2800" dirty="0" smtClean="0"/>
              <a:t>Research funders- compliance and expectations</a:t>
            </a:r>
          </a:p>
          <a:p>
            <a:r>
              <a:rPr lang="en-GB" altLang="en-US" sz="2800" dirty="0" smtClean="0"/>
              <a:t>Discoverable, accessible and intelligible to enable long-term reuse</a:t>
            </a:r>
          </a:p>
          <a:p>
            <a:r>
              <a:rPr lang="en-GB" altLang="en-US" sz="2800" dirty="0" smtClean="0"/>
              <a:t>Raise awareness of our RDM Policy</a:t>
            </a:r>
          </a:p>
          <a:p>
            <a:r>
              <a:rPr lang="en-GB" altLang="en-US" sz="2800" dirty="0" smtClean="0"/>
              <a:t>Significant challenges: human and technical capacity, costs etc.</a:t>
            </a:r>
          </a:p>
          <a:p>
            <a:r>
              <a:rPr lang="en-GB" altLang="en-US" sz="2800" b="1" dirty="0" smtClean="0">
                <a:solidFill>
                  <a:srgbClr val="FF0000"/>
                </a:solidFill>
              </a:rPr>
              <a:t>Important to build capacity, skills, and capability in RDM</a:t>
            </a:r>
          </a:p>
          <a:p>
            <a:endParaRPr lang="en-GB" altLang="en-US" dirty="0" smtClean="0"/>
          </a:p>
        </p:txBody>
      </p:sp>
      <p:sp>
        <p:nvSpPr>
          <p:cNvPr id="4" name="Date Placeholder 3"/>
          <p:cNvSpPr>
            <a:spLocks noGrp="1"/>
          </p:cNvSpPr>
          <p:nvPr>
            <p:ph type="dt" sz="quarter" idx="10"/>
          </p:nvPr>
        </p:nvSpPr>
        <p:spPr/>
        <p:txBody>
          <a:bodyPr/>
          <a:lstStyle/>
          <a:p>
            <a:pPr>
              <a:defRPr/>
            </a:pPr>
            <a:fld id="{131A2D1B-FC19-4C30-8C02-49C9459549F7}"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20832331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GB" altLang="en-US" b="1" dirty="0" smtClean="0"/>
              <a:t>RDM Service Delivery Group</a:t>
            </a:r>
          </a:p>
        </p:txBody>
      </p:sp>
      <p:sp>
        <p:nvSpPr>
          <p:cNvPr id="3" name="Content Placeholder 2"/>
          <p:cNvSpPr>
            <a:spLocks noGrp="1"/>
          </p:cNvSpPr>
          <p:nvPr>
            <p:ph idx="1"/>
          </p:nvPr>
        </p:nvSpPr>
        <p:spPr/>
        <p:txBody>
          <a:bodyPr/>
          <a:lstStyle/>
          <a:p>
            <a:pPr marL="0" indent="0" eaLnBrk="1" hangingPunct="1">
              <a:buFontTx/>
              <a:buNone/>
              <a:defRPr/>
            </a:pPr>
            <a:r>
              <a:rPr lang="en-GB" sz="2400" u="sng" dirty="0" smtClean="0"/>
              <a:t>Aims to:</a:t>
            </a:r>
          </a:p>
          <a:p>
            <a:pPr marL="0" indent="0" eaLnBrk="1" hangingPunct="1">
              <a:buFontTx/>
              <a:buNone/>
              <a:defRPr/>
            </a:pPr>
            <a:r>
              <a:rPr lang="en-GB" sz="2400" i="1" dirty="0" smtClean="0"/>
              <a:t>Deliver, support, and </a:t>
            </a:r>
            <a:r>
              <a:rPr lang="en-GB" sz="2400" b="1" i="1" dirty="0" smtClean="0"/>
              <a:t>implement</a:t>
            </a:r>
            <a:r>
              <a:rPr lang="en-GB" sz="2400" i="1" dirty="0" smtClean="0"/>
              <a:t> research data management services</a:t>
            </a:r>
          </a:p>
          <a:p>
            <a:pPr eaLnBrk="1" hangingPunct="1">
              <a:defRPr/>
            </a:pPr>
            <a:r>
              <a:rPr lang="en-GB" sz="2400" dirty="0" smtClean="0"/>
              <a:t>Chair – Martin Lewis</a:t>
            </a:r>
          </a:p>
          <a:p>
            <a:pPr eaLnBrk="1" hangingPunct="1">
              <a:defRPr/>
            </a:pPr>
            <a:r>
              <a:rPr lang="en-GB" sz="2400" dirty="0" smtClean="0"/>
              <a:t>Established October 2013</a:t>
            </a:r>
          </a:p>
          <a:p>
            <a:pPr eaLnBrk="1" hangingPunct="1">
              <a:defRPr/>
            </a:pPr>
            <a:r>
              <a:rPr lang="en-GB" sz="2400" dirty="0" smtClean="0"/>
              <a:t>Key professional service stakeholders</a:t>
            </a:r>
          </a:p>
          <a:p>
            <a:pPr eaLnBrk="1" hangingPunct="1">
              <a:defRPr/>
            </a:pPr>
            <a:r>
              <a:rPr lang="en-GB" sz="2400" dirty="0" smtClean="0"/>
              <a:t>Human and technical infrastructure RDM requirements gathering</a:t>
            </a:r>
          </a:p>
          <a:p>
            <a:pPr eaLnBrk="1" hangingPunct="1">
              <a:defRPr/>
            </a:pPr>
            <a:endParaRPr lang="en-GB" dirty="0" smtClean="0"/>
          </a:p>
          <a:p>
            <a:pPr eaLnBrk="1" hangingPunct="1">
              <a:defRPr/>
            </a:pPr>
            <a:endParaRPr lang="en-GB" dirty="0" smtClean="0"/>
          </a:p>
          <a:p>
            <a:pPr marL="0" indent="0" eaLnBrk="1" hangingPunct="1">
              <a:buFontTx/>
              <a:buNone/>
              <a:defRPr/>
            </a:pPr>
            <a:r>
              <a:rPr lang="en-GB" dirty="0" smtClean="0"/>
              <a:t> </a:t>
            </a:r>
            <a:endParaRPr lang="en-GB" dirty="0"/>
          </a:p>
        </p:txBody>
      </p:sp>
      <p:sp>
        <p:nvSpPr>
          <p:cNvPr id="4" name="Date Placeholder 3"/>
          <p:cNvSpPr>
            <a:spLocks noGrp="1"/>
          </p:cNvSpPr>
          <p:nvPr>
            <p:ph type="dt" sz="quarter" idx="10"/>
          </p:nvPr>
        </p:nvSpPr>
        <p:spPr/>
        <p:txBody>
          <a:bodyPr/>
          <a:lstStyle/>
          <a:p>
            <a:pPr>
              <a:defRPr/>
            </a:pPr>
            <a:fld id="{4640B93B-3AA5-4169-B76B-D7A4332EFEC2}"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890168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49B7529-3D03-46AC-9C5B-6DCE19C6752B}" type="datetime1">
              <a:rPr lang="en-GB"/>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a:t>© The University of Sheffield</a:t>
            </a:r>
            <a:endParaRPr lang="en-GB" dirty="0">
              <a:solidFill>
                <a:srgbClr val="FFFFFF"/>
              </a:solidFill>
            </a:endParaRPr>
          </a:p>
        </p:txBody>
      </p:sp>
      <p:sp>
        <p:nvSpPr>
          <p:cNvPr id="16388" name="Rectangle 2"/>
          <p:cNvSpPr>
            <a:spLocks noGrp="1" noChangeArrowheads="1"/>
          </p:cNvSpPr>
          <p:nvPr>
            <p:ph type="title"/>
          </p:nvPr>
        </p:nvSpPr>
        <p:spPr/>
        <p:txBody>
          <a:bodyPr/>
          <a:lstStyle/>
          <a:p>
            <a:pPr eaLnBrk="1" hangingPunct="1"/>
            <a:r>
              <a:rPr lang="en-US" altLang="en-US" b="1" dirty="0" smtClean="0"/>
              <a:t>As it stands</a:t>
            </a:r>
          </a:p>
        </p:txBody>
      </p:sp>
      <p:sp>
        <p:nvSpPr>
          <p:cNvPr id="16389" name="Rectangle 3"/>
          <p:cNvSpPr>
            <a:spLocks noGrp="1" noChangeArrowheads="1"/>
          </p:cNvSpPr>
          <p:nvPr>
            <p:ph type="body" idx="1"/>
          </p:nvPr>
        </p:nvSpPr>
        <p:spPr/>
        <p:txBody>
          <a:bodyPr/>
          <a:lstStyle/>
          <a:p>
            <a:pPr eaLnBrk="1" hangingPunct="1"/>
            <a:r>
              <a:rPr lang="en-GB" altLang="en-US" sz="2200" dirty="0" smtClean="0">
                <a:ea typeface="ＭＳ Ｐゴシック" panose="020B0600070205080204" pitchFamily="34" charset="-128"/>
              </a:rPr>
              <a:t>Funders’ and institutional RDM requirements are not being met (25% write DMPs)</a:t>
            </a:r>
          </a:p>
          <a:p>
            <a:pPr eaLnBrk="1" hangingPunct="1"/>
            <a:r>
              <a:rPr lang="en-GB" altLang="en-US" sz="2200" dirty="0" smtClean="0">
                <a:ea typeface="ＭＳ Ｐゴシック" panose="020B0600070205080204" pitchFamily="34" charset="-128"/>
              </a:rPr>
              <a:t>Researchers’ expectations indicate a desire for training and support beyond website advice and self-supporting</a:t>
            </a:r>
          </a:p>
          <a:p>
            <a:pPr eaLnBrk="1" hangingPunct="1"/>
            <a:r>
              <a:rPr lang="en-GB" altLang="en-US" sz="2200" dirty="0" smtClean="0">
                <a:ea typeface="ＭＳ Ｐゴシック" panose="020B0600070205080204" pitchFamily="34" charset="-128"/>
              </a:rPr>
              <a:t>Priority areas from the R&amp;I Committee RDM pathfinder project</a:t>
            </a:r>
          </a:p>
          <a:p>
            <a:pPr eaLnBrk="1" hangingPunct="1"/>
            <a:r>
              <a:rPr lang="en-GB" altLang="en-US" sz="2200" dirty="0" smtClean="0">
                <a:ea typeface="ＭＳ Ｐゴシック" panose="020B0600070205080204" pitchFamily="34" charset="-128"/>
              </a:rPr>
              <a:t>Approved institutional RDM policy</a:t>
            </a:r>
          </a:p>
          <a:p>
            <a:pPr eaLnBrk="1" hangingPunct="1"/>
            <a:r>
              <a:rPr lang="en-US" altLang="en-US" sz="2200" b="1" dirty="0" smtClean="0">
                <a:solidFill>
                  <a:srgbClr val="FF0000"/>
                </a:solidFill>
              </a:rPr>
              <a:t>Informed by and involved with WRC and N8 RDM activities (human and technical infrastructure) shared services</a:t>
            </a:r>
          </a:p>
          <a:p>
            <a:pPr eaLnBrk="1" hangingPunct="1"/>
            <a:r>
              <a:rPr lang="en-US" altLang="en-US" sz="2200" dirty="0" smtClean="0"/>
              <a:t>Martin Lewis is Chair of the </a:t>
            </a:r>
            <a:r>
              <a:rPr lang="en-US" altLang="en-US" sz="2200" dirty="0" smtClean="0">
                <a:solidFill>
                  <a:srgbClr val="FF0000"/>
                </a:solidFill>
              </a:rPr>
              <a:t>N8 RDM Training </a:t>
            </a:r>
            <a:r>
              <a:rPr lang="en-US" altLang="en-US" sz="2200" dirty="0" smtClean="0"/>
              <a:t>sub-group and TUoS have representatives on all other sub-groups</a:t>
            </a:r>
          </a:p>
        </p:txBody>
      </p:sp>
    </p:spTree>
    <p:extLst>
      <p:ext uri="{BB962C8B-B14F-4D97-AF65-F5344CB8AC3E}">
        <p14:creationId xmlns:p14="http://schemas.microsoft.com/office/powerpoint/2010/main" val="899596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TUoS RDM Service Delivery Group</a:t>
            </a:r>
            <a:endParaRPr lang="en-GB" sz="3600" b="1" dirty="0"/>
          </a:p>
        </p:txBody>
      </p:sp>
      <p:sp>
        <p:nvSpPr>
          <p:cNvPr id="3" name="Content Placeholder 2"/>
          <p:cNvSpPr>
            <a:spLocks noGrp="1"/>
          </p:cNvSpPr>
          <p:nvPr>
            <p:ph idx="1"/>
          </p:nvPr>
        </p:nvSpPr>
        <p:spPr>
          <a:xfrm>
            <a:off x="609600" y="2132856"/>
            <a:ext cx="8229600" cy="3963144"/>
          </a:xfrm>
        </p:spPr>
        <p:txBody>
          <a:bodyPr/>
          <a:lstStyle/>
          <a:p>
            <a:pPr lvl="1">
              <a:buFont typeface="Arial" pitchFamily="34" charset="0"/>
              <a:buChar char="•"/>
            </a:pPr>
            <a:r>
              <a:rPr lang="en-GB" dirty="0" smtClean="0"/>
              <a:t>Identifying key service priorities</a:t>
            </a:r>
          </a:p>
          <a:p>
            <a:pPr lvl="1">
              <a:buFont typeface="Arial" pitchFamily="34" charset="0"/>
              <a:buChar char="•"/>
            </a:pPr>
            <a:r>
              <a:rPr lang="en-GB" dirty="0" smtClean="0"/>
              <a:t>User requirements gathering (technical and non-technical)</a:t>
            </a:r>
          </a:p>
          <a:p>
            <a:pPr lvl="1">
              <a:buFont typeface="Arial" pitchFamily="34" charset="0"/>
              <a:buChar char="•"/>
            </a:pPr>
            <a:r>
              <a:rPr lang="en-GB" dirty="0" smtClean="0"/>
              <a:t>R&amp;I Committee </a:t>
            </a:r>
            <a:r>
              <a:rPr lang="en-GB" b="1" dirty="0" smtClean="0"/>
              <a:t>RDM project </a:t>
            </a:r>
            <a:r>
              <a:rPr lang="en-GB" dirty="0" smtClean="0"/>
              <a:t>priority areas for action (2011 – 2012)</a:t>
            </a:r>
          </a:p>
          <a:p>
            <a:pPr lvl="1">
              <a:buFont typeface="Arial" pitchFamily="34" charset="0"/>
              <a:buChar char="•"/>
            </a:pPr>
            <a:r>
              <a:rPr lang="en-GB" dirty="0" smtClean="0"/>
              <a:t>Compliance with the EPSRC RDM Roadmap</a:t>
            </a:r>
          </a:p>
          <a:p>
            <a:pPr lvl="1">
              <a:buFont typeface="Arial" pitchFamily="34" charset="0"/>
              <a:buChar char="•"/>
            </a:pPr>
            <a:r>
              <a:rPr lang="en-GB" dirty="0" smtClean="0"/>
              <a:t>Targeted </a:t>
            </a:r>
            <a:r>
              <a:rPr lang="en-GB" i="1" u="sng" dirty="0" smtClean="0"/>
              <a:t>initial</a:t>
            </a:r>
            <a:r>
              <a:rPr lang="en-GB" dirty="0" smtClean="0"/>
              <a:t> advocacy around funders’ expectations</a:t>
            </a:r>
          </a:p>
          <a:p>
            <a:pPr marL="457200" lvl="1" indent="0" eaLnBrk="1" hangingPunct="1">
              <a:buNone/>
            </a:pPr>
            <a:endParaRPr lang="en-GB" dirty="0" smtClean="0"/>
          </a:p>
          <a:p>
            <a:pPr>
              <a:buNone/>
            </a:pPr>
            <a:endParaRPr lang="en-GB" dirty="0"/>
          </a:p>
        </p:txBody>
      </p:sp>
      <p:sp>
        <p:nvSpPr>
          <p:cNvPr id="4" name="Date Placeholder 3"/>
          <p:cNvSpPr>
            <a:spLocks noGrp="1"/>
          </p:cNvSpPr>
          <p:nvPr>
            <p:ph type="dt" sz="half" idx="10"/>
          </p:nvPr>
        </p:nvSpPr>
        <p:spPr/>
        <p:txBody>
          <a:bodyPr/>
          <a:lstStyle/>
          <a:p>
            <a:pPr>
              <a:defRPr/>
            </a:pPr>
            <a:fld id="{961E9FC1-90F3-4611-B466-5C07C2DCB065}"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a:xfrm flipV="1">
            <a:off x="3059832" y="7631752"/>
            <a:ext cx="3493368" cy="45719"/>
          </a:xfrm>
        </p:spPr>
        <p:txBody>
          <a:bodyPr/>
          <a:lstStyle/>
          <a:p>
            <a:pPr>
              <a:defRPr/>
            </a:pPr>
            <a:r>
              <a:rPr lang="en-GB" dirty="0" smtClean="0"/>
              <a:t>© The University of Sheffield</a:t>
            </a:r>
            <a:endParaRPr lang="en-GB" dirty="0">
              <a:solidFill>
                <a:srgbClr val="FFFF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49B7529-3D03-46AC-9C5B-6DCE19C6752B}" type="datetime1">
              <a:rPr lang="en-GB"/>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a:t>© The University of Sheffield</a:t>
            </a:r>
            <a:endParaRPr lang="en-GB" dirty="0">
              <a:solidFill>
                <a:srgbClr val="FFFFFF"/>
              </a:solidFill>
            </a:endParaRPr>
          </a:p>
        </p:txBody>
      </p:sp>
      <p:sp>
        <p:nvSpPr>
          <p:cNvPr id="13316" name="Rectangle 2"/>
          <p:cNvSpPr>
            <a:spLocks noGrp="1" noChangeArrowheads="1"/>
          </p:cNvSpPr>
          <p:nvPr>
            <p:ph type="title"/>
          </p:nvPr>
        </p:nvSpPr>
        <p:spPr/>
        <p:txBody>
          <a:bodyPr/>
          <a:lstStyle/>
          <a:p>
            <a:pPr eaLnBrk="1" hangingPunct="1"/>
            <a:r>
              <a:rPr lang="en-US" altLang="en-US" b="1" dirty="0" smtClean="0"/>
              <a:t>RDM requirements &amp; analysis</a:t>
            </a:r>
          </a:p>
        </p:txBody>
      </p:sp>
      <p:sp>
        <p:nvSpPr>
          <p:cNvPr id="6150" name="Rectangle 3"/>
          <p:cNvSpPr>
            <a:spLocks noGrp="1" noChangeArrowheads="1"/>
          </p:cNvSpPr>
          <p:nvPr>
            <p:ph type="body" idx="1"/>
          </p:nvPr>
        </p:nvSpPr>
        <p:spPr/>
        <p:txBody>
          <a:bodyPr/>
          <a:lstStyle/>
          <a:p>
            <a:pPr eaLnBrk="1" hangingPunct="1">
              <a:defRPr/>
            </a:pPr>
            <a:r>
              <a:rPr lang="en-GB" sz="2800" dirty="0" smtClean="0"/>
              <a:t>Technical requirements catalogue and research data storage options</a:t>
            </a:r>
          </a:p>
          <a:p>
            <a:pPr eaLnBrk="1" hangingPunct="1">
              <a:defRPr/>
            </a:pPr>
            <a:r>
              <a:rPr lang="en-GB" sz="2800" dirty="0" smtClean="0"/>
              <a:t>System model &amp; technical architecture</a:t>
            </a:r>
          </a:p>
          <a:p>
            <a:pPr eaLnBrk="1" hangingPunct="1">
              <a:defRPr/>
            </a:pPr>
            <a:r>
              <a:rPr lang="en-GB" sz="2800" dirty="0" smtClean="0"/>
              <a:t>Monitoring compliance with EPSRC Roadmap</a:t>
            </a:r>
          </a:p>
          <a:p>
            <a:pPr eaLnBrk="1" hangingPunct="1">
              <a:defRPr/>
            </a:pPr>
            <a:r>
              <a:rPr lang="en-GB" sz="2800" dirty="0" smtClean="0"/>
              <a:t>RDM Survey completed (based upon DAF)</a:t>
            </a:r>
          </a:p>
          <a:p>
            <a:pPr eaLnBrk="1" hangingPunct="1">
              <a:defRPr/>
            </a:pPr>
            <a:r>
              <a:rPr lang="en-GB" sz="2800" dirty="0" smtClean="0"/>
              <a:t>Data interviews with our research community</a:t>
            </a:r>
          </a:p>
          <a:p>
            <a:pPr marL="0" indent="0" eaLnBrk="1" hangingPunct="1">
              <a:buFontTx/>
              <a:buNone/>
              <a:defRPr/>
            </a:pPr>
            <a:endParaRPr lang="en-US" sz="2400" dirty="0" smtClean="0"/>
          </a:p>
        </p:txBody>
      </p:sp>
    </p:spTree>
    <p:extLst>
      <p:ext uri="{BB962C8B-B14F-4D97-AF65-F5344CB8AC3E}">
        <p14:creationId xmlns:p14="http://schemas.microsoft.com/office/powerpoint/2010/main" val="2004407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GB" altLang="en-US" b="1" dirty="0" smtClean="0"/>
              <a:t>Advocacy &amp; training</a:t>
            </a:r>
          </a:p>
        </p:txBody>
      </p:sp>
      <p:sp>
        <p:nvSpPr>
          <p:cNvPr id="3" name="Content Placeholder 2"/>
          <p:cNvSpPr>
            <a:spLocks noGrp="1"/>
          </p:cNvSpPr>
          <p:nvPr>
            <p:ph idx="1"/>
          </p:nvPr>
        </p:nvSpPr>
        <p:spPr/>
        <p:txBody>
          <a:bodyPr/>
          <a:lstStyle/>
          <a:p>
            <a:pPr eaLnBrk="1" hangingPunct="1">
              <a:defRPr/>
            </a:pPr>
            <a:r>
              <a:rPr lang="en-GB" sz="2200" b="1" dirty="0">
                <a:ea typeface="ＭＳ Ｐゴシック" pitchFamily="-28" charset="-128"/>
              </a:rPr>
              <a:t>Advocacy &amp; training</a:t>
            </a:r>
            <a:r>
              <a:rPr lang="en-GB" sz="2200" b="1" dirty="0" smtClean="0">
                <a:ea typeface="ＭＳ Ｐゴシック" pitchFamily="-28" charset="-128"/>
              </a:rPr>
              <a:t>:</a:t>
            </a:r>
          </a:p>
          <a:p>
            <a:pPr lvl="1" eaLnBrk="1" hangingPunct="1">
              <a:defRPr/>
            </a:pPr>
            <a:r>
              <a:rPr lang="en-GB" sz="2000" dirty="0" smtClean="0">
                <a:ea typeface="ＭＳ Ｐゴシック" pitchFamily="-28" charset="-128"/>
              </a:rPr>
              <a:t>Across </a:t>
            </a:r>
            <a:r>
              <a:rPr lang="en-GB" sz="2000" dirty="0">
                <a:ea typeface="ＭＳ Ｐゴシック" pitchFamily="-28" charset="-128"/>
              </a:rPr>
              <a:t>all </a:t>
            </a:r>
            <a:r>
              <a:rPr lang="en-GB" sz="2000" dirty="0" smtClean="0">
                <a:ea typeface="ＭＳ Ｐゴシック" pitchFamily="-28" charset="-128"/>
              </a:rPr>
              <a:t>Faculties – FRIC (e.g. MDH and Engineering)</a:t>
            </a:r>
          </a:p>
          <a:p>
            <a:pPr lvl="1" eaLnBrk="1" hangingPunct="1">
              <a:defRPr/>
            </a:pPr>
            <a:r>
              <a:rPr lang="en-GB" sz="2000" dirty="0" smtClean="0">
                <a:ea typeface="ＭＳ Ｐゴシック" pitchFamily="-28" charset="-128"/>
              </a:rPr>
              <a:t>PGRs and ECRs – e.g. MDH Think Ahead Programme and DDP </a:t>
            </a:r>
          </a:p>
          <a:p>
            <a:pPr lvl="1" eaLnBrk="1" hangingPunct="1">
              <a:defRPr/>
            </a:pPr>
            <a:r>
              <a:rPr lang="en-GB" sz="2000" dirty="0" smtClean="0">
                <a:solidFill>
                  <a:srgbClr val="FF0000"/>
                </a:solidFill>
                <a:ea typeface="ＭＳ Ｐゴシック" pitchFamily="-28" charset="-128"/>
              </a:rPr>
              <a:t>Across </a:t>
            </a:r>
            <a:r>
              <a:rPr lang="en-GB" sz="2000" b="1" dirty="0" smtClean="0">
                <a:solidFill>
                  <a:srgbClr val="FF0000"/>
                </a:solidFill>
                <a:ea typeface="ＭＳ Ｐゴシック" pitchFamily="-28" charset="-128"/>
              </a:rPr>
              <a:t>key professional services stakeholders </a:t>
            </a:r>
          </a:p>
          <a:p>
            <a:pPr lvl="1" eaLnBrk="1" hangingPunct="1">
              <a:defRPr/>
            </a:pPr>
            <a:r>
              <a:rPr lang="en-GB" sz="2000" dirty="0" smtClean="0">
                <a:ea typeface="ＭＳ Ｐゴシック" pitchFamily="-28" charset="-128"/>
              </a:rPr>
              <a:t>Generic/RDM awareness raising </a:t>
            </a:r>
            <a:r>
              <a:rPr lang="en-GB" sz="2000" dirty="0">
                <a:ea typeface="ＭＳ Ｐゴシック" pitchFamily="-28" charset="-128"/>
              </a:rPr>
              <a:t>at start, moving to subject </a:t>
            </a:r>
            <a:r>
              <a:rPr lang="en-GB" sz="2000" dirty="0" smtClean="0">
                <a:ea typeface="ＭＳ Ｐゴシック" pitchFamily="-28" charset="-128"/>
              </a:rPr>
              <a:t>specific on request</a:t>
            </a:r>
            <a:endParaRPr lang="en-GB" sz="2000" dirty="0">
              <a:ea typeface="ＭＳ Ｐゴシック" pitchFamily="-28" charset="-128"/>
            </a:endParaRPr>
          </a:p>
          <a:p>
            <a:pPr marL="400050" eaLnBrk="1" hangingPunct="1">
              <a:defRPr/>
            </a:pPr>
            <a:r>
              <a:rPr lang="en-GB" sz="2200" b="1" dirty="0">
                <a:ea typeface="ＭＳ Ｐゴシック" pitchFamily="-28" charset="-128"/>
              </a:rPr>
              <a:t>Ad-hoc </a:t>
            </a:r>
            <a:r>
              <a:rPr lang="en-GB" sz="2200" b="1" dirty="0" smtClean="0">
                <a:ea typeface="ＭＳ Ｐゴシック" pitchFamily="-28" charset="-128"/>
              </a:rPr>
              <a:t>requests for advice and guidance:</a:t>
            </a:r>
            <a:endParaRPr lang="en-GB" sz="2200" b="1" dirty="0">
              <a:ea typeface="ＭＳ Ｐゴシック" pitchFamily="-28" charset="-128"/>
            </a:endParaRPr>
          </a:p>
          <a:p>
            <a:pPr marL="800100" lvl="1" eaLnBrk="1" hangingPunct="1">
              <a:defRPr/>
            </a:pPr>
            <a:r>
              <a:rPr lang="en-GB" sz="2000" dirty="0" smtClean="0">
                <a:ea typeface="ＭＳ Ｐゴシック" pitchFamily="-28" charset="-128"/>
              </a:rPr>
              <a:t>Currently as a result of advocacy activity</a:t>
            </a:r>
          </a:p>
          <a:p>
            <a:pPr marL="800100" lvl="1" eaLnBrk="1" hangingPunct="1">
              <a:defRPr/>
            </a:pPr>
            <a:r>
              <a:rPr lang="en-GB" sz="2000" dirty="0" smtClean="0">
                <a:ea typeface="ＭＳ Ｐゴシック" pitchFamily="-28" charset="-128"/>
              </a:rPr>
              <a:t>Data interviews and researcher engagement</a:t>
            </a:r>
          </a:p>
          <a:p>
            <a:pPr marL="800100" lvl="1" eaLnBrk="1" hangingPunct="1">
              <a:defRPr/>
            </a:pPr>
            <a:r>
              <a:rPr lang="en-GB" sz="2000" dirty="0" smtClean="0">
                <a:ea typeface="ＭＳ Ｐゴシック" pitchFamily="-28" charset="-128"/>
              </a:rPr>
              <a:t>Desk-side DMP consultations</a:t>
            </a:r>
            <a:endParaRPr lang="en-GB" sz="2000" dirty="0">
              <a:ea typeface="ＭＳ Ｐゴシック" pitchFamily="-28" charset="-128"/>
            </a:endParaRPr>
          </a:p>
          <a:p>
            <a:pPr marL="0" indent="0" eaLnBrk="1" hangingPunct="1">
              <a:buFontTx/>
              <a:buNone/>
              <a:defRPr/>
            </a:pPr>
            <a:endParaRPr lang="en-GB" dirty="0"/>
          </a:p>
        </p:txBody>
      </p:sp>
      <p:sp>
        <p:nvSpPr>
          <p:cNvPr id="4" name="Date Placeholder 3"/>
          <p:cNvSpPr>
            <a:spLocks noGrp="1"/>
          </p:cNvSpPr>
          <p:nvPr>
            <p:ph type="dt" sz="quarter" idx="10"/>
          </p:nvPr>
        </p:nvSpPr>
        <p:spPr/>
        <p:txBody>
          <a:bodyPr/>
          <a:lstStyle/>
          <a:p>
            <a:pPr>
              <a:defRPr/>
            </a:pPr>
            <a:fld id="{4640B93B-3AA5-4169-B76B-D7A4332EFEC2}"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986826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b="1" dirty="0" smtClean="0"/>
              <a:t>RDM service infrastructure</a:t>
            </a:r>
          </a:p>
        </p:txBody>
      </p:sp>
      <p:sp>
        <p:nvSpPr>
          <p:cNvPr id="15363" name="Content Placeholder 2"/>
          <p:cNvSpPr>
            <a:spLocks noGrp="1"/>
          </p:cNvSpPr>
          <p:nvPr>
            <p:ph idx="1"/>
          </p:nvPr>
        </p:nvSpPr>
        <p:spPr/>
        <p:txBody>
          <a:bodyPr/>
          <a:lstStyle/>
          <a:p>
            <a:pPr eaLnBrk="1" hangingPunct="1"/>
            <a:r>
              <a:rPr lang="en-GB" altLang="en-US" sz="2800" dirty="0" smtClean="0"/>
              <a:t>RDM support </a:t>
            </a:r>
            <a:r>
              <a:rPr lang="en-GB" altLang="en-US" sz="2800" dirty="0" smtClean="0">
                <a:hlinkClick r:id="rId2"/>
              </a:rPr>
              <a:t>rdm@sheffield.ac.uk</a:t>
            </a:r>
            <a:r>
              <a:rPr lang="en-GB" altLang="en-US" sz="2800" dirty="0" smtClean="0"/>
              <a:t> </a:t>
            </a:r>
          </a:p>
          <a:p>
            <a:pPr eaLnBrk="1" hangingPunct="1"/>
            <a:r>
              <a:rPr lang="en-GB" altLang="en-US" sz="2800" dirty="0" smtClean="0"/>
              <a:t>RDM awareness material – flyer, poster</a:t>
            </a:r>
          </a:p>
          <a:p>
            <a:pPr eaLnBrk="1" hangingPunct="1"/>
            <a:r>
              <a:rPr lang="en-GB" altLang="en-US" sz="2800" dirty="0" smtClean="0"/>
              <a:t>RDM website </a:t>
            </a:r>
            <a:r>
              <a:rPr lang="en-GB" altLang="en-US" sz="2800" dirty="0" smtClean="0">
                <a:hlinkClick r:id="rId3"/>
              </a:rPr>
              <a:t>http://www.sheffield.ac.uk/library/rdm</a:t>
            </a:r>
            <a:r>
              <a:rPr lang="en-GB" altLang="en-US" sz="2800" dirty="0" smtClean="0"/>
              <a:t> </a:t>
            </a:r>
          </a:p>
          <a:p>
            <a:pPr eaLnBrk="1" hangingPunct="1"/>
            <a:r>
              <a:rPr lang="en-GB" altLang="en-US" sz="2800" dirty="0" smtClean="0"/>
              <a:t>RDM drop-in funder clinics planned for Summer 2014</a:t>
            </a:r>
          </a:p>
          <a:p>
            <a:pPr eaLnBrk="1" hangingPunct="1"/>
            <a:r>
              <a:rPr lang="en-GB" altLang="en-US" sz="2800" dirty="0" smtClean="0"/>
              <a:t>Individual funder pages for the website</a:t>
            </a:r>
          </a:p>
          <a:p>
            <a:pPr eaLnBrk="1" hangingPunct="1"/>
            <a:endParaRPr lang="en-GB" altLang="en-US" dirty="0" smtClean="0"/>
          </a:p>
        </p:txBody>
      </p:sp>
      <p:sp>
        <p:nvSpPr>
          <p:cNvPr id="4" name="Date Placeholder 3"/>
          <p:cNvSpPr>
            <a:spLocks noGrp="1"/>
          </p:cNvSpPr>
          <p:nvPr>
            <p:ph type="dt" sz="quarter" idx="10"/>
          </p:nvPr>
        </p:nvSpPr>
        <p:spPr/>
        <p:txBody>
          <a:bodyPr/>
          <a:lstStyle/>
          <a:p>
            <a:pPr>
              <a:defRPr/>
            </a:pPr>
            <a:fld id="{4640B93B-3AA5-4169-B76B-D7A4332EFEC2}"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2622564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altLang="en-US" b="1" dirty="0" smtClean="0"/>
              <a:t>Issues for service delivery</a:t>
            </a:r>
          </a:p>
        </p:txBody>
      </p:sp>
      <p:sp>
        <p:nvSpPr>
          <p:cNvPr id="17411" name="Content Placeholder 2"/>
          <p:cNvSpPr>
            <a:spLocks noGrp="1"/>
          </p:cNvSpPr>
          <p:nvPr>
            <p:ph idx="1"/>
          </p:nvPr>
        </p:nvSpPr>
        <p:spPr/>
        <p:txBody>
          <a:bodyPr/>
          <a:lstStyle/>
          <a:p>
            <a:pPr eaLnBrk="1" hangingPunct="1"/>
            <a:r>
              <a:rPr lang="en-GB" altLang="en-US" sz="2000" b="1" dirty="0" smtClean="0">
                <a:ea typeface="ＭＳ Ｐゴシック" panose="020B0600070205080204" pitchFamily="34" charset="-128"/>
              </a:rPr>
              <a:t>Focus on:</a:t>
            </a:r>
          </a:p>
          <a:p>
            <a:pPr lvl="1" eaLnBrk="1" hangingPunct="1"/>
            <a:r>
              <a:rPr lang="en-GB" altLang="en-US" sz="2000" dirty="0" smtClean="0">
                <a:ea typeface="ＭＳ Ｐゴシック" panose="020B0600070205080204" pitchFamily="34" charset="-128"/>
              </a:rPr>
              <a:t>Data that underpins a publication</a:t>
            </a:r>
          </a:p>
          <a:p>
            <a:pPr lvl="1" eaLnBrk="1" hangingPunct="1"/>
            <a:r>
              <a:rPr lang="en-GB" altLang="en-US" sz="2000" dirty="0" smtClean="0">
                <a:ea typeface="ＭＳ Ｐゴシック" panose="020B0600070205080204" pitchFamily="34" charset="-128"/>
              </a:rPr>
              <a:t>RCUK funded only?</a:t>
            </a:r>
          </a:p>
          <a:p>
            <a:pPr lvl="1" eaLnBrk="1" hangingPunct="1"/>
            <a:r>
              <a:rPr lang="en-GB" altLang="en-US" sz="2000" dirty="0" smtClean="0">
                <a:ea typeface="ＭＳ Ｐゴシック" panose="020B0600070205080204" pitchFamily="34" charset="-128"/>
              </a:rPr>
              <a:t>Advocacy &amp; training</a:t>
            </a:r>
          </a:p>
          <a:p>
            <a:pPr eaLnBrk="1" hangingPunct="1"/>
            <a:r>
              <a:rPr lang="en-GB" altLang="en-US" sz="2000" b="1" dirty="0" smtClean="0">
                <a:ea typeface="ＭＳ Ｐゴシック" panose="020B0600070205080204" pitchFamily="34" charset="-128"/>
              </a:rPr>
              <a:t>Compliance led:</a:t>
            </a:r>
          </a:p>
          <a:p>
            <a:pPr lvl="1" eaLnBrk="1" hangingPunct="1"/>
            <a:r>
              <a:rPr lang="en-GB" altLang="en-US" sz="2000" dirty="0" smtClean="0">
                <a:ea typeface="ＭＳ Ｐゴシック" panose="020B0600070205080204" pitchFamily="34" charset="-128"/>
              </a:rPr>
              <a:t>690 awards in 2012/2013</a:t>
            </a:r>
          </a:p>
          <a:p>
            <a:pPr lvl="1" eaLnBrk="1" hangingPunct="1"/>
            <a:r>
              <a:rPr lang="en-GB" altLang="en-US" sz="2000" dirty="0" smtClean="0">
                <a:ea typeface="ＭＳ Ｐゴシック" panose="020B0600070205080204" pitchFamily="34" charset="-128"/>
              </a:rPr>
              <a:t>Each funded project requires a DMP (TUoS RDM policy)</a:t>
            </a:r>
          </a:p>
          <a:p>
            <a:pPr lvl="1" eaLnBrk="1" hangingPunct="1"/>
            <a:r>
              <a:rPr lang="en-GB" altLang="en-US" sz="2000" dirty="0" smtClean="0">
                <a:ea typeface="ＭＳ Ｐゴシック" panose="020B0600070205080204" pitchFamily="34" charset="-128"/>
              </a:rPr>
              <a:t>1-4 hrs. per data management plan (DMP)</a:t>
            </a:r>
          </a:p>
          <a:p>
            <a:pPr lvl="1" eaLnBrk="1" hangingPunct="1"/>
            <a:r>
              <a:rPr lang="en-GB" altLang="en-US" sz="2000" dirty="0" smtClean="0">
                <a:ea typeface="ＭＳ Ｐゴシック" panose="020B0600070205080204" pitchFamily="34" charset="-128"/>
              </a:rPr>
              <a:t>Requires </a:t>
            </a:r>
            <a:r>
              <a:rPr lang="en-GB" altLang="en-US" sz="2000" b="1" dirty="0" smtClean="0">
                <a:ea typeface="ＭＳ Ｐゴシック" panose="020B0600070205080204" pitchFamily="34" charset="-128"/>
              </a:rPr>
              <a:t>resourcing </a:t>
            </a:r>
            <a:r>
              <a:rPr lang="en-GB" altLang="en-US" sz="2000" dirty="0" smtClean="0">
                <a:ea typeface="ＭＳ Ｐゴシック" panose="020B0600070205080204" pitchFamily="34" charset="-128"/>
              </a:rPr>
              <a:t>from all key professional services</a:t>
            </a:r>
          </a:p>
          <a:p>
            <a:pPr eaLnBrk="1" hangingPunct="1"/>
            <a:endParaRPr lang="en-GB" altLang="en-US" dirty="0" smtClean="0"/>
          </a:p>
        </p:txBody>
      </p:sp>
      <p:sp>
        <p:nvSpPr>
          <p:cNvPr id="4" name="Date Placeholder 3"/>
          <p:cNvSpPr>
            <a:spLocks noGrp="1"/>
          </p:cNvSpPr>
          <p:nvPr>
            <p:ph type="dt" sz="quarter" idx="10"/>
          </p:nvPr>
        </p:nvSpPr>
        <p:spPr/>
        <p:txBody>
          <a:bodyPr/>
          <a:lstStyle/>
          <a:p>
            <a:pPr>
              <a:defRPr/>
            </a:pPr>
            <a:fld id="{4640B93B-3AA5-4169-B76B-D7A4332EFEC2}" type="datetime1">
              <a:rPr lang="en-GB" smtClean="0"/>
              <a:pPr>
                <a:defRPr/>
              </a:pPr>
              <a:t>07/05/2014</a:t>
            </a:fld>
            <a:endParaRPr lang="en-GB" dirty="0">
              <a:solidFill>
                <a:srgbClr val="FFFFFF"/>
              </a:solidFill>
            </a:endParaRPr>
          </a:p>
        </p:txBody>
      </p:sp>
      <p:sp>
        <p:nvSpPr>
          <p:cNvPr id="5" name="Footer Placeholder 4"/>
          <p:cNvSpPr>
            <a:spLocks noGrp="1"/>
          </p:cNvSpPr>
          <p:nvPr>
            <p:ph type="ftr" sz="quarter" idx="11"/>
          </p:nvPr>
        </p:nvSpPr>
        <p:spPr/>
        <p:txBody>
          <a:bodyPr/>
          <a:lstStyle/>
          <a:p>
            <a:pPr>
              <a:defRPr/>
            </a:pPr>
            <a:r>
              <a:rPr lang="en-GB" dirty="0" smtClean="0"/>
              <a:t>© The University of Sheffield</a:t>
            </a:r>
            <a:endParaRPr lang="en-GB" dirty="0">
              <a:solidFill>
                <a:srgbClr val="FFFFFF"/>
              </a:solidFill>
            </a:endParaRPr>
          </a:p>
        </p:txBody>
      </p:sp>
    </p:spTree>
    <p:extLst>
      <p:ext uri="{BB962C8B-B14F-4D97-AF65-F5344CB8AC3E}">
        <p14:creationId xmlns:p14="http://schemas.microsoft.com/office/powerpoint/2010/main" val="3800316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uos_ppt_template_white">
  <a:themeElements>
    <a:clrScheme name="">
      <a:dk1>
        <a:srgbClr val="00FFFF"/>
      </a:dk1>
      <a:lt1>
        <a:srgbClr val="FFFFFF"/>
      </a:lt1>
      <a:dk2>
        <a:srgbClr val="FFFF33"/>
      </a:dk2>
      <a:lt2>
        <a:srgbClr val="FCFBE3"/>
      </a:lt2>
      <a:accent1>
        <a:srgbClr val="FFFF00"/>
      </a:accent1>
      <a:accent2>
        <a:srgbClr val="B5B5B5"/>
      </a:accent2>
      <a:accent3>
        <a:srgbClr val="FFFFFF"/>
      </a:accent3>
      <a:accent4>
        <a:srgbClr val="00DADA"/>
      </a:accent4>
      <a:accent5>
        <a:srgbClr val="FFFFAA"/>
      </a:accent5>
      <a:accent6>
        <a:srgbClr val="A4A4A4"/>
      </a:accent6>
      <a:hlink>
        <a:srgbClr val="00B4F0"/>
      </a:hlink>
      <a:folHlink>
        <a:srgbClr val="FF00AE"/>
      </a:folHlink>
    </a:clrScheme>
    <a:fontScheme name="Default Design">
      <a:majorFont>
        <a:latin typeface="TUOS Stephenson"/>
        <a:ea typeface=""/>
        <a:cs typeface=""/>
      </a:majorFont>
      <a:minorFont>
        <a:latin typeface="TUOS Blak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lnDef>
  </a:objectDefaults>
  <a:extraClrSchemeLst>
    <a:extraClrScheme>
      <a:clrScheme name="Default Design 1">
        <a:dk1>
          <a:srgbClr val="2A196F"/>
        </a:dk1>
        <a:lt1>
          <a:srgbClr val="F9FFA2"/>
        </a:lt1>
        <a:dk2>
          <a:srgbClr val="00B3EF"/>
        </a:dk2>
        <a:lt2>
          <a:srgbClr val="FCFBE3"/>
        </a:lt2>
        <a:accent1>
          <a:srgbClr val="FFFF00"/>
        </a:accent1>
        <a:accent2>
          <a:srgbClr val="B5B5B5"/>
        </a:accent2>
        <a:accent3>
          <a:srgbClr val="FBFFCE"/>
        </a:accent3>
        <a:accent4>
          <a:srgbClr val="22145E"/>
        </a:accent4>
        <a:accent5>
          <a:srgbClr val="FFFFAA"/>
        </a:accent5>
        <a:accent6>
          <a:srgbClr val="A4A4A4"/>
        </a:accent6>
        <a:hlink>
          <a:srgbClr val="00B4F0"/>
        </a:hlink>
        <a:folHlink>
          <a:srgbClr val="FF00A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FCFBE3"/>
    </a:dk1>
    <a:lt1>
      <a:srgbClr val="FFFFFF"/>
    </a:lt1>
    <a:dk2>
      <a:srgbClr val="336699"/>
    </a:dk2>
    <a:lt2>
      <a:srgbClr val="FFFF33"/>
    </a:lt2>
    <a:accent1>
      <a:srgbClr val="FFFF00"/>
    </a:accent1>
    <a:accent2>
      <a:srgbClr val="B5B5B5"/>
    </a:accent2>
    <a:accent3>
      <a:srgbClr val="ADB8CA"/>
    </a:accent3>
    <a:accent4>
      <a:srgbClr val="DADADA"/>
    </a:accent4>
    <a:accent5>
      <a:srgbClr val="FFFFAA"/>
    </a:accent5>
    <a:accent6>
      <a:srgbClr val="A4A4A4"/>
    </a:accent6>
    <a:hlink>
      <a:srgbClr val="00B4F0"/>
    </a:hlink>
    <a:folHlink>
      <a:srgbClr val="FF00AE"/>
    </a:folHlink>
  </a:clrScheme>
</a:themeOverride>
</file>

<file path=ppt/theme/themeOverride2.xml><?xml version="1.0" encoding="utf-8"?>
<a:themeOverride xmlns:a="http://schemas.openxmlformats.org/drawingml/2006/main">
  <a:clrScheme name="">
    <a:dk1>
      <a:srgbClr val="FFFFFF"/>
    </a:dk1>
    <a:lt1>
      <a:srgbClr val="FFFFFF"/>
    </a:lt1>
    <a:dk2>
      <a:srgbClr val="FFFF33"/>
    </a:dk2>
    <a:lt2>
      <a:srgbClr val="FCFBE3"/>
    </a:lt2>
    <a:accent1>
      <a:srgbClr val="FFFF00"/>
    </a:accent1>
    <a:accent2>
      <a:srgbClr val="B5B5B5"/>
    </a:accent2>
    <a:accent3>
      <a:srgbClr val="FFFFFF"/>
    </a:accent3>
    <a:accent4>
      <a:srgbClr val="DADADA"/>
    </a:accent4>
    <a:accent5>
      <a:srgbClr val="FFFFAA"/>
    </a:accent5>
    <a:accent6>
      <a:srgbClr val="A4A4A4"/>
    </a:accent6>
    <a:hlink>
      <a:srgbClr val="00B4F0"/>
    </a:hlink>
    <a:folHlink>
      <a:srgbClr val="FF00AE"/>
    </a:folHlink>
  </a:clrScheme>
</a:themeOverride>
</file>

<file path=docProps/app.xml><?xml version="1.0" encoding="utf-8"?>
<Properties xmlns="http://schemas.openxmlformats.org/officeDocument/2006/extended-properties" xmlns:vt="http://schemas.openxmlformats.org/officeDocument/2006/docPropsVTypes">
  <Template/>
  <TotalTime>1018</TotalTime>
  <Words>897</Words>
  <Application>Microsoft Office PowerPoint</Application>
  <PresentationFormat>On-screen Show (4:3)</PresentationFormat>
  <Paragraphs>140</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tuos_ppt_template_white</vt:lpstr>
      <vt:lpstr>Research Data Management Update, University of Sheffield</vt:lpstr>
      <vt:lpstr>RDM – meeting the challenge</vt:lpstr>
      <vt:lpstr>RDM Service Delivery Group</vt:lpstr>
      <vt:lpstr>As it stands</vt:lpstr>
      <vt:lpstr>TUoS RDM Service Delivery Group</vt:lpstr>
      <vt:lpstr>RDM requirements &amp; analysis</vt:lpstr>
      <vt:lpstr>Advocacy &amp; training</vt:lpstr>
      <vt:lpstr>RDM service infrastructure</vt:lpstr>
      <vt:lpstr>Issues for service delivery</vt:lpstr>
      <vt:lpstr>RDM Survey</vt:lpstr>
      <vt:lpstr>Next steps</vt:lpstr>
      <vt:lpstr>RDM Challenges</vt:lpstr>
      <vt:lpstr>RDM Challenges</vt:lpstr>
      <vt:lpstr>    Thank-you  l.williamson@sheffield.ac.uk  @LaurianW  http://www.sheffield.ac.uk/library/rdm   </vt:lpstr>
    </vt:vector>
  </TitlesOfParts>
  <Manager>Design team</Manager>
  <Company>Univeristy of Sheffield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University PowerPoint Template</dc:title>
  <dc:subject>PowerPoint template</dc:subject>
  <dc:creator>Admin</dc:creator>
  <cp:keywords>tuos, sheffield, university, powerpoint, ppt, template, i-d, 2005, white, dmc</cp:keywords>
  <dc:description>Please use this template for all your screen presentation requirements - adapting as necessary to the audience and facility in which it might be seen._x000d_
_x000d_
© 2005  The Univeristy of Sheffield</dc:description>
  <cp:lastModifiedBy>jd162a</cp:lastModifiedBy>
  <cp:revision>121</cp:revision>
  <cp:lastPrinted>2005-02-24T11:31:10Z</cp:lastPrinted>
  <dcterms:created xsi:type="dcterms:W3CDTF">2011-12-13T16:55:01Z</dcterms:created>
  <dcterms:modified xsi:type="dcterms:W3CDTF">2014-05-07T16:19:18Z</dcterms:modified>
  <cp:category>Templates, identity</cp:category>
</cp:coreProperties>
</file>